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9"/>
  </p:notesMasterIdLst>
  <p:sldIdLst>
    <p:sldId id="256" r:id="rId2"/>
    <p:sldId id="379" r:id="rId3"/>
    <p:sldId id="401" r:id="rId4"/>
    <p:sldId id="377" r:id="rId5"/>
    <p:sldId id="366" r:id="rId6"/>
    <p:sldId id="385" r:id="rId7"/>
    <p:sldId id="369" r:id="rId8"/>
    <p:sldId id="386" r:id="rId9"/>
    <p:sldId id="329" r:id="rId10"/>
    <p:sldId id="376" r:id="rId11"/>
    <p:sldId id="387" r:id="rId12"/>
    <p:sldId id="388" r:id="rId13"/>
    <p:sldId id="390" r:id="rId14"/>
    <p:sldId id="391" r:id="rId15"/>
    <p:sldId id="392" r:id="rId16"/>
    <p:sldId id="394" r:id="rId17"/>
    <p:sldId id="438" r:id="rId18"/>
    <p:sldId id="439" r:id="rId19"/>
    <p:sldId id="440" r:id="rId20"/>
    <p:sldId id="402" r:id="rId21"/>
    <p:sldId id="389" r:id="rId22"/>
    <p:sldId id="400" r:id="rId23"/>
    <p:sldId id="403" r:id="rId24"/>
    <p:sldId id="404" r:id="rId25"/>
    <p:sldId id="405" r:id="rId26"/>
    <p:sldId id="406" r:id="rId27"/>
    <p:sldId id="407" r:id="rId28"/>
    <p:sldId id="421" r:id="rId29"/>
    <p:sldId id="422" r:id="rId30"/>
    <p:sldId id="423" r:id="rId31"/>
    <p:sldId id="425" r:id="rId32"/>
    <p:sldId id="426" r:id="rId33"/>
    <p:sldId id="427" r:id="rId34"/>
    <p:sldId id="442" r:id="rId35"/>
    <p:sldId id="443" r:id="rId36"/>
    <p:sldId id="428" r:id="rId37"/>
    <p:sldId id="424" r:id="rId38"/>
    <p:sldId id="430" r:id="rId39"/>
    <p:sldId id="431" r:id="rId40"/>
    <p:sldId id="435" r:id="rId41"/>
    <p:sldId id="436" r:id="rId42"/>
    <p:sldId id="432" r:id="rId43"/>
    <p:sldId id="433" r:id="rId44"/>
    <p:sldId id="434" r:id="rId45"/>
    <p:sldId id="437" r:id="rId46"/>
    <p:sldId id="378" r:id="rId47"/>
    <p:sldId id="380" r:id="rId48"/>
    <p:sldId id="373" r:id="rId49"/>
    <p:sldId id="370" r:id="rId50"/>
    <p:sldId id="382" r:id="rId51"/>
    <p:sldId id="393" r:id="rId52"/>
    <p:sldId id="395" r:id="rId53"/>
    <p:sldId id="396" r:id="rId54"/>
    <p:sldId id="397" r:id="rId55"/>
    <p:sldId id="399" r:id="rId56"/>
    <p:sldId id="441" r:id="rId57"/>
    <p:sldId id="279" r:id="rId58"/>
  </p:sldIdLst>
  <p:sldSz cx="9144000" cy="6858000" type="screen4x3"/>
  <p:notesSz cx="6858000" cy="9144000"/>
  <p:custShowLst>
    <p:custShow name="демонстрация 1" id="0">
      <p:sldLst>
        <p:sld r:id="rId2"/>
      </p:sldLst>
    </p:custShow>
  </p:custShowLst>
  <p:defaultTextStyle>
    <a:defPPr>
      <a:defRPr lang="ru-RU"/>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6220"/>
    <a:srgbClr val="9C5D00"/>
    <a:srgbClr val="000099"/>
    <a:srgbClr val="FFFF00"/>
    <a:srgbClr val="66FF33"/>
    <a:srgbClr val="33CC33"/>
    <a:srgbClr val="FF3300"/>
    <a:srgbClr val="663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93" autoAdjust="0"/>
    <p:restoredTop sz="96248" autoAdjust="0"/>
  </p:normalViewPr>
  <p:slideViewPr>
    <p:cSldViewPr snapToGrid="0">
      <p:cViewPr>
        <p:scale>
          <a:sx n="75" d="100"/>
          <a:sy n="75" d="100"/>
        </p:scale>
        <p:origin x="-2832" y="-1038"/>
      </p:cViewPr>
      <p:guideLst>
        <p:guide orient="horz" pos="208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ru-RU"/>
          </a:p>
        </p:txBody>
      </p:sp>
      <p:sp>
        <p:nvSpPr>
          <p:cNvPr id="1013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013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ru-RU"/>
          </a:p>
        </p:txBody>
      </p:sp>
      <p:sp>
        <p:nvSpPr>
          <p:cNvPr id="1013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7B9819F-628F-49EE-8E63-350B19C96614}" type="slidenum">
              <a:rPr lang="ru-RU"/>
              <a:pPr>
                <a:defRPr/>
              </a:pPr>
              <a:t>‹#›</a:t>
            </a:fld>
            <a:endParaRPr lang="ru-RU"/>
          </a:p>
        </p:txBody>
      </p:sp>
    </p:spTree>
    <p:extLst>
      <p:ext uri="{BB962C8B-B14F-4D97-AF65-F5344CB8AC3E}">
        <p14:creationId xmlns:p14="http://schemas.microsoft.com/office/powerpoint/2010/main" val="3552460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ru-RU"/>
          </a:p>
        </p:txBody>
      </p:sp>
      <p:sp>
        <p:nvSpPr>
          <p:cNvPr id="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ru-RU"/>
          </a:p>
        </p:txBody>
      </p:sp>
      <p:sp>
        <p:nvSpPr>
          <p:cNvPr id="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ru-RU"/>
          </a:p>
        </p:txBody>
      </p:sp>
      <p:sp>
        <p:nvSpPr>
          <p:cNvPr id="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ru-RU"/>
          </a:p>
        </p:txBody>
      </p:sp>
      <p:sp>
        <p:nvSpPr>
          <p:cNvPr id="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ru-RU"/>
          </a:p>
        </p:txBody>
      </p:sp>
      <p:sp>
        <p:nvSpPr>
          <p:cNvPr id="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ru-RU"/>
          </a:p>
        </p:txBody>
      </p:sp>
      <p:sp>
        <p:nvSpPr>
          <p:cNvPr id="1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ru-RU"/>
          </a:p>
        </p:txBody>
      </p:sp>
      <p:sp>
        <p:nvSpPr>
          <p:cNvPr id="1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ru-RU"/>
          </a:p>
        </p:txBody>
      </p:sp>
      <p:sp>
        <p:nvSpPr>
          <p:cNvPr id="1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ru-RU"/>
          </a:p>
        </p:txBody>
      </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ru-RU"/>
              <a:t>Щелчок правит образец заголовка</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a:t>Щелчок правит образец подзаголовка</a:t>
            </a:r>
          </a:p>
        </p:txBody>
      </p:sp>
      <p:sp>
        <p:nvSpPr>
          <p:cNvPr id="13" name="Rectangle 13"/>
          <p:cNvSpPr>
            <a:spLocks noGrp="1" noChangeArrowheads="1"/>
          </p:cNvSpPr>
          <p:nvPr>
            <p:ph type="dt" sz="half" idx="10"/>
          </p:nvPr>
        </p:nvSpPr>
        <p:spPr/>
        <p:txBody>
          <a:bodyPr/>
          <a:lstStyle>
            <a:lvl1pPr>
              <a:defRPr smtClean="0"/>
            </a:lvl1pPr>
          </a:lstStyle>
          <a:p>
            <a:pPr>
              <a:defRPr/>
            </a:pPr>
            <a:endParaRPr lang="ru-RU"/>
          </a:p>
        </p:txBody>
      </p:sp>
      <p:sp>
        <p:nvSpPr>
          <p:cNvPr id="14" name="Rectangle 14"/>
          <p:cNvSpPr>
            <a:spLocks noGrp="1" noChangeArrowheads="1"/>
          </p:cNvSpPr>
          <p:nvPr>
            <p:ph type="ftr" sz="quarter" idx="11"/>
          </p:nvPr>
        </p:nvSpPr>
        <p:spPr/>
        <p:txBody>
          <a:bodyPr/>
          <a:lstStyle>
            <a:lvl1pPr>
              <a:defRPr smtClean="0"/>
            </a:lvl1pPr>
          </a:lstStyle>
          <a:p>
            <a:pPr>
              <a:defRPr/>
            </a:pPr>
            <a:endParaRPr lang="ru-RU"/>
          </a:p>
        </p:txBody>
      </p:sp>
      <p:sp>
        <p:nvSpPr>
          <p:cNvPr id="15" name="Rectangle 15"/>
          <p:cNvSpPr>
            <a:spLocks noGrp="1" noChangeArrowheads="1"/>
          </p:cNvSpPr>
          <p:nvPr>
            <p:ph type="sldNum" sz="quarter" idx="12"/>
          </p:nvPr>
        </p:nvSpPr>
        <p:spPr/>
        <p:txBody>
          <a:bodyPr/>
          <a:lstStyle>
            <a:lvl1pPr>
              <a:defRPr smtClean="0"/>
            </a:lvl1pPr>
          </a:lstStyle>
          <a:p>
            <a:pPr>
              <a:defRPr/>
            </a:pPr>
            <a:fld id="{6F4C6181-B1AF-45F9-9313-95CF64E38ED7}" type="slidenum">
              <a:rPr lang="ru-RU"/>
              <a:pPr>
                <a:defRPr/>
              </a:pPr>
              <a:t>‹#›</a:t>
            </a:fld>
            <a:endParaRPr lang="ru-RU"/>
          </a:p>
        </p:txBody>
      </p:sp>
    </p:spTree>
    <p:extLst>
      <p:ext uri="{BB962C8B-B14F-4D97-AF65-F5344CB8AC3E}">
        <p14:creationId xmlns:p14="http://schemas.microsoft.com/office/powerpoint/2010/main" val="86652066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dt" sz="half" idx="10"/>
          </p:nvPr>
        </p:nvSpPr>
        <p:spPr>
          <a:ln/>
        </p:spPr>
        <p:txBody>
          <a:bodyPr/>
          <a:lstStyle>
            <a:lvl1pPr>
              <a:defRPr/>
            </a:lvl1pPr>
          </a:lstStyle>
          <a:p>
            <a:pPr>
              <a:defRPr/>
            </a:pPr>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
        <p:nvSpPr>
          <p:cNvPr id="6" name="Rectangle 15"/>
          <p:cNvSpPr>
            <a:spLocks noGrp="1" noChangeArrowheads="1"/>
          </p:cNvSpPr>
          <p:nvPr>
            <p:ph type="sldNum" sz="quarter" idx="12"/>
          </p:nvPr>
        </p:nvSpPr>
        <p:spPr>
          <a:ln/>
        </p:spPr>
        <p:txBody>
          <a:bodyPr/>
          <a:lstStyle>
            <a:lvl1pPr>
              <a:defRPr/>
            </a:lvl1pPr>
          </a:lstStyle>
          <a:p>
            <a:pPr>
              <a:defRPr/>
            </a:pPr>
            <a:fld id="{05BE2AE5-A9FD-45FE-8DBA-0D99BCAE5072}" type="slidenum">
              <a:rPr lang="ru-RU"/>
              <a:pPr>
                <a:defRPr/>
              </a:pPr>
              <a:t>‹#›</a:t>
            </a:fld>
            <a:endParaRPr lang="ru-RU"/>
          </a:p>
        </p:txBody>
      </p:sp>
    </p:spTree>
    <p:extLst>
      <p:ext uri="{BB962C8B-B14F-4D97-AF65-F5344CB8AC3E}">
        <p14:creationId xmlns:p14="http://schemas.microsoft.com/office/powerpoint/2010/main" val="1975329270"/>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dt" sz="half" idx="10"/>
          </p:nvPr>
        </p:nvSpPr>
        <p:spPr>
          <a:ln/>
        </p:spPr>
        <p:txBody>
          <a:bodyPr/>
          <a:lstStyle>
            <a:lvl1pPr>
              <a:defRPr/>
            </a:lvl1pPr>
          </a:lstStyle>
          <a:p>
            <a:pPr>
              <a:defRPr/>
            </a:pPr>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
        <p:nvSpPr>
          <p:cNvPr id="6" name="Rectangle 15"/>
          <p:cNvSpPr>
            <a:spLocks noGrp="1" noChangeArrowheads="1"/>
          </p:cNvSpPr>
          <p:nvPr>
            <p:ph type="sldNum" sz="quarter" idx="12"/>
          </p:nvPr>
        </p:nvSpPr>
        <p:spPr>
          <a:ln/>
        </p:spPr>
        <p:txBody>
          <a:bodyPr/>
          <a:lstStyle>
            <a:lvl1pPr>
              <a:defRPr/>
            </a:lvl1pPr>
          </a:lstStyle>
          <a:p>
            <a:pPr>
              <a:defRPr/>
            </a:pPr>
            <a:fld id="{D95342AB-AB6D-4C59-B156-5AD5E789CE04}" type="slidenum">
              <a:rPr lang="ru-RU"/>
              <a:pPr>
                <a:defRPr/>
              </a:pPr>
              <a:t>‹#›</a:t>
            </a:fld>
            <a:endParaRPr lang="ru-RU"/>
          </a:p>
        </p:txBody>
      </p:sp>
    </p:spTree>
    <p:extLst>
      <p:ext uri="{BB962C8B-B14F-4D97-AF65-F5344CB8AC3E}">
        <p14:creationId xmlns:p14="http://schemas.microsoft.com/office/powerpoint/2010/main" val="396556891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dt" sz="half" idx="10"/>
          </p:nvPr>
        </p:nvSpPr>
        <p:spPr>
          <a:ln/>
        </p:spPr>
        <p:txBody>
          <a:bodyPr/>
          <a:lstStyle>
            <a:lvl1pPr>
              <a:defRPr/>
            </a:lvl1pPr>
          </a:lstStyle>
          <a:p>
            <a:pPr>
              <a:defRPr/>
            </a:pPr>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
        <p:nvSpPr>
          <p:cNvPr id="6" name="Rectangle 15"/>
          <p:cNvSpPr>
            <a:spLocks noGrp="1" noChangeArrowheads="1"/>
          </p:cNvSpPr>
          <p:nvPr>
            <p:ph type="sldNum" sz="quarter" idx="12"/>
          </p:nvPr>
        </p:nvSpPr>
        <p:spPr>
          <a:ln/>
        </p:spPr>
        <p:txBody>
          <a:bodyPr/>
          <a:lstStyle>
            <a:lvl1pPr>
              <a:defRPr/>
            </a:lvl1pPr>
          </a:lstStyle>
          <a:p>
            <a:pPr>
              <a:defRPr/>
            </a:pPr>
            <a:fld id="{3C16FDC6-5A96-4FD1-B159-B78DB6C10954}" type="slidenum">
              <a:rPr lang="ru-RU"/>
              <a:pPr>
                <a:defRPr/>
              </a:pPr>
              <a:t>‹#›</a:t>
            </a:fld>
            <a:endParaRPr lang="ru-RU"/>
          </a:p>
        </p:txBody>
      </p:sp>
    </p:spTree>
    <p:extLst>
      <p:ext uri="{BB962C8B-B14F-4D97-AF65-F5344CB8AC3E}">
        <p14:creationId xmlns:p14="http://schemas.microsoft.com/office/powerpoint/2010/main" val="53412956"/>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dt" sz="half" idx="10"/>
          </p:nvPr>
        </p:nvSpPr>
        <p:spPr>
          <a:ln/>
        </p:spPr>
        <p:txBody>
          <a:bodyPr/>
          <a:lstStyle>
            <a:lvl1pPr>
              <a:defRPr/>
            </a:lvl1pPr>
          </a:lstStyle>
          <a:p>
            <a:pPr>
              <a:defRPr/>
            </a:pPr>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
        <p:nvSpPr>
          <p:cNvPr id="6" name="Rectangle 15"/>
          <p:cNvSpPr>
            <a:spLocks noGrp="1" noChangeArrowheads="1"/>
          </p:cNvSpPr>
          <p:nvPr>
            <p:ph type="sldNum" sz="quarter" idx="12"/>
          </p:nvPr>
        </p:nvSpPr>
        <p:spPr>
          <a:ln/>
        </p:spPr>
        <p:txBody>
          <a:bodyPr/>
          <a:lstStyle>
            <a:lvl1pPr>
              <a:defRPr/>
            </a:lvl1pPr>
          </a:lstStyle>
          <a:p>
            <a:pPr>
              <a:defRPr/>
            </a:pPr>
            <a:fld id="{D742DC21-CBDB-47E0-843A-A3BDAD7537B5}" type="slidenum">
              <a:rPr lang="ru-RU"/>
              <a:pPr>
                <a:defRPr/>
              </a:pPr>
              <a:t>‹#›</a:t>
            </a:fld>
            <a:endParaRPr lang="ru-RU"/>
          </a:p>
        </p:txBody>
      </p:sp>
    </p:spTree>
    <p:extLst>
      <p:ext uri="{BB962C8B-B14F-4D97-AF65-F5344CB8AC3E}">
        <p14:creationId xmlns:p14="http://schemas.microsoft.com/office/powerpoint/2010/main" val="381093906"/>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dt" sz="half" idx="10"/>
          </p:nvPr>
        </p:nvSpPr>
        <p:spPr>
          <a:ln/>
        </p:spPr>
        <p:txBody>
          <a:bodyPr/>
          <a:lstStyle>
            <a:lvl1pPr>
              <a:defRPr/>
            </a:lvl1pPr>
          </a:lstStyle>
          <a:p>
            <a:pPr>
              <a:defRPr/>
            </a:pPr>
            <a:endParaRPr lang="ru-RU"/>
          </a:p>
        </p:txBody>
      </p:sp>
      <p:sp>
        <p:nvSpPr>
          <p:cNvPr id="6" name="Rectangle 14"/>
          <p:cNvSpPr>
            <a:spLocks noGrp="1" noChangeArrowheads="1"/>
          </p:cNvSpPr>
          <p:nvPr>
            <p:ph type="ftr" sz="quarter" idx="11"/>
          </p:nvPr>
        </p:nvSpPr>
        <p:spPr>
          <a:ln/>
        </p:spPr>
        <p:txBody>
          <a:bodyPr/>
          <a:lstStyle>
            <a:lvl1pPr>
              <a:defRPr/>
            </a:lvl1pPr>
          </a:lstStyle>
          <a:p>
            <a:pPr>
              <a:defRPr/>
            </a:pPr>
            <a:endParaRPr lang="ru-RU"/>
          </a:p>
        </p:txBody>
      </p:sp>
      <p:sp>
        <p:nvSpPr>
          <p:cNvPr id="7" name="Rectangle 15"/>
          <p:cNvSpPr>
            <a:spLocks noGrp="1" noChangeArrowheads="1"/>
          </p:cNvSpPr>
          <p:nvPr>
            <p:ph type="sldNum" sz="quarter" idx="12"/>
          </p:nvPr>
        </p:nvSpPr>
        <p:spPr>
          <a:ln/>
        </p:spPr>
        <p:txBody>
          <a:bodyPr/>
          <a:lstStyle>
            <a:lvl1pPr>
              <a:defRPr/>
            </a:lvl1pPr>
          </a:lstStyle>
          <a:p>
            <a:pPr>
              <a:defRPr/>
            </a:pPr>
            <a:fld id="{F772F607-7918-42ED-8B14-77DA771A5184}" type="slidenum">
              <a:rPr lang="ru-RU"/>
              <a:pPr>
                <a:defRPr/>
              </a:pPr>
              <a:t>‹#›</a:t>
            </a:fld>
            <a:endParaRPr lang="ru-RU"/>
          </a:p>
        </p:txBody>
      </p:sp>
    </p:spTree>
    <p:extLst>
      <p:ext uri="{BB962C8B-B14F-4D97-AF65-F5344CB8AC3E}">
        <p14:creationId xmlns:p14="http://schemas.microsoft.com/office/powerpoint/2010/main" val="2196889370"/>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dt" sz="half" idx="10"/>
          </p:nvPr>
        </p:nvSpPr>
        <p:spPr>
          <a:ln/>
        </p:spPr>
        <p:txBody>
          <a:bodyPr/>
          <a:lstStyle>
            <a:lvl1pPr>
              <a:defRPr/>
            </a:lvl1pPr>
          </a:lstStyle>
          <a:p>
            <a:pPr>
              <a:defRPr/>
            </a:pPr>
            <a:endParaRPr lang="ru-RU"/>
          </a:p>
        </p:txBody>
      </p:sp>
      <p:sp>
        <p:nvSpPr>
          <p:cNvPr id="8" name="Rectangle 14"/>
          <p:cNvSpPr>
            <a:spLocks noGrp="1" noChangeArrowheads="1"/>
          </p:cNvSpPr>
          <p:nvPr>
            <p:ph type="ftr" sz="quarter" idx="11"/>
          </p:nvPr>
        </p:nvSpPr>
        <p:spPr>
          <a:ln/>
        </p:spPr>
        <p:txBody>
          <a:bodyPr/>
          <a:lstStyle>
            <a:lvl1pPr>
              <a:defRPr/>
            </a:lvl1pPr>
          </a:lstStyle>
          <a:p>
            <a:pPr>
              <a:defRPr/>
            </a:pPr>
            <a:endParaRPr lang="ru-RU"/>
          </a:p>
        </p:txBody>
      </p:sp>
      <p:sp>
        <p:nvSpPr>
          <p:cNvPr id="9" name="Rectangle 15"/>
          <p:cNvSpPr>
            <a:spLocks noGrp="1" noChangeArrowheads="1"/>
          </p:cNvSpPr>
          <p:nvPr>
            <p:ph type="sldNum" sz="quarter" idx="12"/>
          </p:nvPr>
        </p:nvSpPr>
        <p:spPr>
          <a:ln/>
        </p:spPr>
        <p:txBody>
          <a:bodyPr/>
          <a:lstStyle>
            <a:lvl1pPr>
              <a:defRPr/>
            </a:lvl1pPr>
          </a:lstStyle>
          <a:p>
            <a:pPr>
              <a:defRPr/>
            </a:pPr>
            <a:fld id="{A10A0DAF-DA2B-4BCC-A587-2A0C46565356}" type="slidenum">
              <a:rPr lang="ru-RU"/>
              <a:pPr>
                <a:defRPr/>
              </a:pPr>
              <a:t>‹#›</a:t>
            </a:fld>
            <a:endParaRPr lang="ru-RU"/>
          </a:p>
        </p:txBody>
      </p:sp>
    </p:spTree>
    <p:extLst>
      <p:ext uri="{BB962C8B-B14F-4D97-AF65-F5344CB8AC3E}">
        <p14:creationId xmlns:p14="http://schemas.microsoft.com/office/powerpoint/2010/main" val="1161569677"/>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dt" sz="half" idx="10"/>
          </p:nvPr>
        </p:nvSpPr>
        <p:spPr>
          <a:ln/>
        </p:spPr>
        <p:txBody>
          <a:bodyPr/>
          <a:lstStyle>
            <a:lvl1pPr>
              <a:defRPr/>
            </a:lvl1pPr>
          </a:lstStyle>
          <a:p>
            <a:pPr>
              <a:defRPr/>
            </a:pPr>
            <a:endParaRPr lang="ru-RU"/>
          </a:p>
        </p:txBody>
      </p:sp>
      <p:sp>
        <p:nvSpPr>
          <p:cNvPr id="4" name="Rectangle 14"/>
          <p:cNvSpPr>
            <a:spLocks noGrp="1" noChangeArrowheads="1"/>
          </p:cNvSpPr>
          <p:nvPr>
            <p:ph type="ftr" sz="quarter" idx="11"/>
          </p:nvPr>
        </p:nvSpPr>
        <p:spPr>
          <a:ln/>
        </p:spPr>
        <p:txBody>
          <a:bodyPr/>
          <a:lstStyle>
            <a:lvl1pPr>
              <a:defRPr/>
            </a:lvl1pPr>
          </a:lstStyle>
          <a:p>
            <a:pPr>
              <a:defRPr/>
            </a:pPr>
            <a:endParaRPr lang="ru-RU"/>
          </a:p>
        </p:txBody>
      </p:sp>
      <p:sp>
        <p:nvSpPr>
          <p:cNvPr id="5" name="Rectangle 15"/>
          <p:cNvSpPr>
            <a:spLocks noGrp="1" noChangeArrowheads="1"/>
          </p:cNvSpPr>
          <p:nvPr>
            <p:ph type="sldNum" sz="quarter" idx="12"/>
          </p:nvPr>
        </p:nvSpPr>
        <p:spPr>
          <a:ln/>
        </p:spPr>
        <p:txBody>
          <a:bodyPr/>
          <a:lstStyle>
            <a:lvl1pPr>
              <a:defRPr/>
            </a:lvl1pPr>
          </a:lstStyle>
          <a:p>
            <a:pPr>
              <a:defRPr/>
            </a:pPr>
            <a:fld id="{94A3CB5A-4073-4C85-8753-DCCA16EDD48F}" type="slidenum">
              <a:rPr lang="ru-RU"/>
              <a:pPr>
                <a:defRPr/>
              </a:pPr>
              <a:t>‹#›</a:t>
            </a:fld>
            <a:endParaRPr lang="ru-RU"/>
          </a:p>
        </p:txBody>
      </p:sp>
    </p:spTree>
    <p:extLst>
      <p:ext uri="{BB962C8B-B14F-4D97-AF65-F5344CB8AC3E}">
        <p14:creationId xmlns:p14="http://schemas.microsoft.com/office/powerpoint/2010/main" val="3261294736"/>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ru-RU"/>
          </a:p>
        </p:txBody>
      </p:sp>
      <p:sp>
        <p:nvSpPr>
          <p:cNvPr id="3" name="Rectangle 14"/>
          <p:cNvSpPr>
            <a:spLocks noGrp="1" noChangeArrowheads="1"/>
          </p:cNvSpPr>
          <p:nvPr>
            <p:ph type="ftr" sz="quarter" idx="11"/>
          </p:nvPr>
        </p:nvSpPr>
        <p:spPr>
          <a:ln/>
        </p:spPr>
        <p:txBody>
          <a:bodyPr/>
          <a:lstStyle>
            <a:lvl1pPr>
              <a:defRPr/>
            </a:lvl1pPr>
          </a:lstStyle>
          <a:p>
            <a:pPr>
              <a:defRPr/>
            </a:pPr>
            <a:endParaRPr lang="ru-RU"/>
          </a:p>
        </p:txBody>
      </p:sp>
      <p:sp>
        <p:nvSpPr>
          <p:cNvPr id="4" name="Rectangle 15"/>
          <p:cNvSpPr>
            <a:spLocks noGrp="1" noChangeArrowheads="1"/>
          </p:cNvSpPr>
          <p:nvPr>
            <p:ph type="sldNum" sz="quarter" idx="12"/>
          </p:nvPr>
        </p:nvSpPr>
        <p:spPr>
          <a:ln/>
        </p:spPr>
        <p:txBody>
          <a:bodyPr/>
          <a:lstStyle>
            <a:lvl1pPr>
              <a:defRPr/>
            </a:lvl1pPr>
          </a:lstStyle>
          <a:p>
            <a:pPr>
              <a:defRPr/>
            </a:pPr>
            <a:fld id="{70463C04-D700-4467-9916-BAEC17B46CAD}" type="slidenum">
              <a:rPr lang="ru-RU"/>
              <a:pPr>
                <a:defRPr/>
              </a:pPr>
              <a:t>‹#›</a:t>
            </a:fld>
            <a:endParaRPr lang="ru-RU"/>
          </a:p>
        </p:txBody>
      </p:sp>
    </p:spTree>
    <p:extLst>
      <p:ext uri="{BB962C8B-B14F-4D97-AF65-F5344CB8AC3E}">
        <p14:creationId xmlns:p14="http://schemas.microsoft.com/office/powerpoint/2010/main" val="2654945966"/>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dt" sz="half" idx="10"/>
          </p:nvPr>
        </p:nvSpPr>
        <p:spPr>
          <a:ln/>
        </p:spPr>
        <p:txBody>
          <a:bodyPr/>
          <a:lstStyle>
            <a:lvl1pPr>
              <a:defRPr/>
            </a:lvl1pPr>
          </a:lstStyle>
          <a:p>
            <a:pPr>
              <a:defRPr/>
            </a:pPr>
            <a:endParaRPr lang="ru-RU"/>
          </a:p>
        </p:txBody>
      </p:sp>
      <p:sp>
        <p:nvSpPr>
          <p:cNvPr id="6" name="Rectangle 14"/>
          <p:cNvSpPr>
            <a:spLocks noGrp="1" noChangeArrowheads="1"/>
          </p:cNvSpPr>
          <p:nvPr>
            <p:ph type="ftr" sz="quarter" idx="11"/>
          </p:nvPr>
        </p:nvSpPr>
        <p:spPr>
          <a:ln/>
        </p:spPr>
        <p:txBody>
          <a:bodyPr/>
          <a:lstStyle>
            <a:lvl1pPr>
              <a:defRPr/>
            </a:lvl1pPr>
          </a:lstStyle>
          <a:p>
            <a:pPr>
              <a:defRPr/>
            </a:pPr>
            <a:endParaRPr lang="ru-RU"/>
          </a:p>
        </p:txBody>
      </p:sp>
      <p:sp>
        <p:nvSpPr>
          <p:cNvPr id="7" name="Rectangle 15"/>
          <p:cNvSpPr>
            <a:spLocks noGrp="1" noChangeArrowheads="1"/>
          </p:cNvSpPr>
          <p:nvPr>
            <p:ph type="sldNum" sz="quarter" idx="12"/>
          </p:nvPr>
        </p:nvSpPr>
        <p:spPr>
          <a:ln/>
        </p:spPr>
        <p:txBody>
          <a:bodyPr/>
          <a:lstStyle>
            <a:lvl1pPr>
              <a:defRPr/>
            </a:lvl1pPr>
          </a:lstStyle>
          <a:p>
            <a:pPr>
              <a:defRPr/>
            </a:pPr>
            <a:fld id="{2057F908-BB76-4E3A-A581-D7ED1692FEE4}" type="slidenum">
              <a:rPr lang="ru-RU"/>
              <a:pPr>
                <a:defRPr/>
              </a:pPr>
              <a:t>‹#›</a:t>
            </a:fld>
            <a:endParaRPr lang="ru-RU"/>
          </a:p>
        </p:txBody>
      </p:sp>
    </p:spTree>
    <p:extLst>
      <p:ext uri="{BB962C8B-B14F-4D97-AF65-F5344CB8AC3E}">
        <p14:creationId xmlns:p14="http://schemas.microsoft.com/office/powerpoint/2010/main" val="1012977643"/>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dt" sz="half" idx="10"/>
          </p:nvPr>
        </p:nvSpPr>
        <p:spPr>
          <a:ln/>
        </p:spPr>
        <p:txBody>
          <a:bodyPr/>
          <a:lstStyle>
            <a:lvl1pPr>
              <a:defRPr/>
            </a:lvl1pPr>
          </a:lstStyle>
          <a:p>
            <a:pPr>
              <a:defRPr/>
            </a:pPr>
            <a:endParaRPr lang="ru-RU"/>
          </a:p>
        </p:txBody>
      </p:sp>
      <p:sp>
        <p:nvSpPr>
          <p:cNvPr id="6" name="Rectangle 14"/>
          <p:cNvSpPr>
            <a:spLocks noGrp="1" noChangeArrowheads="1"/>
          </p:cNvSpPr>
          <p:nvPr>
            <p:ph type="ftr" sz="quarter" idx="11"/>
          </p:nvPr>
        </p:nvSpPr>
        <p:spPr>
          <a:ln/>
        </p:spPr>
        <p:txBody>
          <a:bodyPr/>
          <a:lstStyle>
            <a:lvl1pPr>
              <a:defRPr/>
            </a:lvl1pPr>
          </a:lstStyle>
          <a:p>
            <a:pPr>
              <a:defRPr/>
            </a:pPr>
            <a:endParaRPr lang="ru-RU"/>
          </a:p>
        </p:txBody>
      </p:sp>
      <p:sp>
        <p:nvSpPr>
          <p:cNvPr id="7" name="Rectangle 15"/>
          <p:cNvSpPr>
            <a:spLocks noGrp="1" noChangeArrowheads="1"/>
          </p:cNvSpPr>
          <p:nvPr>
            <p:ph type="sldNum" sz="quarter" idx="12"/>
          </p:nvPr>
        </p:nvSpPr>
        <p:spPr>
          <a:ln/>
        </p:spPr>
        <p:txBody>
          <a:bodyPr/>
          <a:lstStyle>
            <a:lvl1pPr>
              <a:defRPr/>
            </a:lvl1pPr>
          </a:lstStyle>
          <a:p>
            <a:pPr>
              <a:defRPr/>
            </a:pPr>
            <a:fld id="{E0CDD57C-A77E-4CB0-B6FC-FA5B5975CB19}" type="slidenum">
              <a:rPr lang="ru-RU"/>
              <a:pPr>
                <a:defRPr/>
              </a:pPr>
              <a:t>‹#›</a:t>
            </a:fld>
            <a:endParaRPr lang="ru-RU"/>
          </a:p>
        </p:txBody>
      </p:sp>
    </p:spTree>
    <p:extLst>
      <p:ext uri="{BB962C8B-B14F-4D97-AF65-F5344CB8AC3E}">
        <p14:creationId xmlns:p14="http://schemas.microsoft.com/office/powerpoint/2010/main" val="411109968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ru-RU"/>
          </a:p>
        </p:txBody>
      </p:sp>
      <p:sp>
        <p:nvSpPr>
          <p:cNvPr id="307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ru-RU"/>
          </a:p>
        </p:txBody>
      </p:sp>
      <p:sp>
        <p:nvSpPr>
          <p:cNvPr id="307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ru-RU"/>
          </a:p>
        </p:txBody>
      </p:sp>
      <p:sp>
        <p:nvSpPr>
          <p:cNvPr id="307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ru-RU"/>
          </a:p>
        </p:txBody>
      </p:sp>
      <p:sp>
        <p:nvSpPr>
          <p:cNvPr id="307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ru-RU"/>
          </a:p>
        </p:txBody>
      </p:sp>
      <p:sp>
        <p:nvSpPr>
          <p:cNvPr id="307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ru-RU"/>
          </a:p>
        </p:txBody>
      </p:sp>
      <p:sp>
        <p:nvSpPr>
          <p:cNvPr id="308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ru-RU"/>
          </a:p>
        </p:txBody>
      </p:sp>
      <p:sp>
        <p:nvSpPr>
          <p:cNvPr id="308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ru-RU"/>
          </a:p>
        </p:txBody>
      </p:sp>
      <p:sp>
        <p:nvSpPr>
          <p:cNvPr id="308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ru-RU"/>
          </a:p>
        </p:txBody>
      </p:sp>
      <p:sp>
        <p:nvSpPr>
          <p:cNvPr id="4107"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Щелчок правит образец заголовка</a:t>
            </a:r>
          </a:p>
        </p:txBody>
      </p:sp>
      <p:sp>
        <p:nvSpPr>
          <p:cNvPr id="4108"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Щелчок правит 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ru-RU"/>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C21ECE3-E725-4E7A-A8EF-E8710C5742FB}"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http://user.rol.ru/~optcom/images/k_d.jpg"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http://user.rol.ru/~optcom/images/kvu.jpg" TargetMode="External"/><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http://user.rol.ru/~optcom/images/sochl.jpg" TargetMode="Externa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http://www.tls-group.ru/sks/vols/help/h_optcon/fddi_con.jpg" TargetMode="Externa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http://www.tls-group.ru/sks/vols/help/mt/mtconnect.gif" TargetMode="External"/><Relationship Id="rId2" Type="http://schemas.openxmlformats.org/officeDocument/2006/relationships/image" Target="../media/image32.gif"/><Relationship Id="rId1" Type="http://schemas.openxmlformats.org/officeDocument/2006/relationships/slideLayout" Target="../slideLayouts/slideLayout7.xml"/><Relationship Id="rId5" Type="http://schemas.openxmlformats.org/officeDocument/2006/relationships/image" Target="http://www.tls-group.ru/sks/vols/help/mt/mt2.gif" TargetMode="External"/><Relationship Id="rId4" Type="http://schemas.openxmlformats.org/officeDocument/2006/relationships/image" Target="../media/image33.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tls-group.ru/sks/vols/pic/kab_krug.jpg"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3.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57.wmf"/></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http://www.tls-group.ru/sks/vols/help/h_coptic/complex.gif" TargetMode="External"/><Relationship Id="rId2" Type="http://schemas.openxmlformats.org/officeDocument/2006/relationships/image" Target="../media/image70.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GLOBE.AVI" TargetMode="External"/><Relationship Id="rId1" Type="http://schemas.openxmlformats.org/officeDocument/2006/relationships/themeOverride" Target="../theme/themeOverride2.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4152" name="WordArt 8"/>
          <p:cNvSpPr>
            <a:spLocks noChangeArrowheads="1" noChangeShapeType="1" noTextEdit="1"/>
          </p:cNvSpPr>
          <p:nvPr/>
        </p:nvSpPr>
        <p:spPr bwMode="auto">
          <a:xfrm>
            <a:off x="3233738" y="206375"/>
            <a:ext cx="2651125" cy="687388"/>
          </a:xfrm>
          <a:prstGeom prst="rect">
            <a:avLst/>
          </a:prstGeom>
        </p:spPr>
        <p:txBody>
          <a:bodyPr wrap="none" fromWordArt="1">
            <a:prstTxWarp prst="textPlain">
              <a:avLst>
                <a:gd name="adj" fmla="val 50000"/>
              </a:avLst>
            </a:prstTxWarp>
          </a:bodyPr>
          <a:lstStyle/>
          <a:p>
            <a:r>
              <a:rPr lang="ru-RU" sz="3600" kern="10">
                <a:ln w="0">
                  <a:solidFill>
                    <a:schemeClr val="tx1"/>
                  </a:solidFill>
                  <a:round/>
                  <a:headEnd/>
                  <a:tailEnd/>
                </a:ln>
                <a:gradFill rotWithShape="1">
                  <a:gsLst>
                    <a:gs pos="0">
                      <a:schemeClr val="bg1"/>
                    </a:gs>
                    <a:gs pos="100000">
                      <a:srgbClr val="FF3300"/>
                    </a:gs>
                  </a:gsLst>
                  <a:lin ang="5400000" scaled="1"/>
                </a:gradFill>
                <a:effectLst>
                  <a:outerShdw dist="35921" dir="2700000" algn="ctr" rotWithShape="0">
                    <a:srgbClr val="9999FF">
                      <a:alpha val="79999"/>
                    </a:srgbClr>
                  </a:outerShdw>
                </a:effectLst>
                <a:latin typeface="Impact"/>
              </a:rPr>
              <a:t>Тема  №  1</a:t>
            </a:r>
          </a:p>
        </p:txBody>
      </p:sp>
      <p:sp>
        <p:nvSpPr>
          <p:cNvPr id="134153" name="WordArt 9"/>
          <p:cNvSpPr>
            <a:spLocks noChangeArrowheads="1" noChangeShapeType="1" noTextEdit="1"/>
          </p:cNvSpPr>
          <p:nvPr/>
        </p:nvSpPr>
        <p:spPr bwMode="auto">
          <a:xfrm>
            <a:off x="254000" y="1449388"/>
            <a:ext cx="8610600" cy="709612"/>
          </a:xfrm>
          <a:prstGeom prst="rect">
            <a:avLst/>
          </a:prstGeom>
        </p:spPr>
        <p:txBody>
          <a:bodyPr wrap="none" fromWordArt="1">
            <a:prstTxWarp prst="textPlain">
              <a:avLst>
                <a:gd name="adj" fmla="val 50000"/>
              </a:avLst>
            </a:prstTxWarp>
          </a:bodyPr>
          <a:lstStyle/>
          <a:p>
            <a:r>
              <a:rPr lang="ru-RU" sz="3200" kern="10">
                <a:ln w="0">
                  <a:solidFill>
                    <a:srgbClr val="FFFF99"/>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53882" dir="2700000" algn="ctr" rotWithShape="0">
                    <a:srgbClr val="9999FF">
                      <a:alpha val="79999"/>
                    </a:srgbClr>
                  </a:outerShdw>
                </a:effectLst>
                <a:latin typeface="Impact"/>
              </a:rPr>
              <a:t>Устройство оптических линий связи</a:t>
            </a:r>
          </a:p>
        </p:txBody>
      </p:sp>
      <p:sp>
        <p:nvSpPr>
          <p:cNvPr id="134155" name="WordArt 11"/>
          <p:cNvSpPr>
            <a:spLocks noChangeArrowheads="1" noChangeShapeType="1" noTextEdit="1"/>
          </p:cNvSpPr>
          <p:nvPr/>
        </p:nvSpPr>
        <p:spPr bwMode="auto">
          <a:xfrm>
            <a:off x="2878138" y="3009900"/>
            <a:ext cx="3154362" cy="627063"/>
          </a:xfrm>
          <a:prstGeom prst="rect">
            <a:avLst/>
          </a:prstGeom>
        </p:spPr>
        <p:txBody>
          <a:bodyPr wrap="none" fromWordArt="1">
            <a:prstTxWarp prst="textPlain">
              <a:avLst>
                <a:gd name="adj" fmla="val 50000"/>
              </a:avLst>
            </a:prstTxWarp>
          </a:bodyPr>
          <a:lstStyle/>
          <a:p>
            <a:r>
              <a:rPr lang="ru-RU" sz="3600" kern="10">
                <a:ln w="0">
                  <a:solidFill>
                    <a:schemeClr val="tx1"/>
                  </a:solidFill>
                  <a:round/>
                  <a:headEnd/>
                  <a:tailEnd/>
                </a:ln>
                <a:gradFill rotWithShape="1">
                  <a:gsLst>
                    <a:gs pos="0">
                      <a:schemeClr val="bg1"/>
                    </a:gs>
                    <a:gs pos="100000">
                      <a:srgbClr val="FF3300"/>
                    </a:gs>
                  </a:gsLst>
                  <a:lin ang="5400000" scaled="1"/>
                </a:gradFill>
                <a:effectLst>
                  <a:outerShdw dist="35921" dir="2700000" algn="ctr" rotWithShape="0">
                    <a:srgbClr val="9999FF">
                      <a:alpha val="79999"/>
                    </a:srgbClr>
                  </a:outerShdw>
                </a:effectLst>
                <a:latin typeface="Impact"/>
              </a:rPr>
              <a:t>Занятие  №  3</a:t>
            </a:r>
          </a:p>
        </p:txBody>
      </p:sp>
      <p:sp>
        <p:nvSpPr>
          <p:cNvPr id="134156" name="WordArt 12"/>
          <p:cNvSpPr>
            <a:spLocks noChangeArrowheads="1" noChangeShapeType="1" noTextEdit="1"/>
          </p:cNvSpPr>
          <p:nvPr/>
        </p:nvSpPr>
        <p:spPr bwMode="auto">
          <a:xfrm>
            <a:off x="1428750" y="5016500"/>
            <a:ext cx="6292850" cy="508000"/>
          </a:xfrm>
          <a:prstGeom prst="rect">
            <a:avLst/>
          </a:prstGeom>
        </p:spPr>
        <p:txBody>
          <a:bodyPr wrap="none" fromWordArt="1">
            <a:prstTxWarp prst="textPlain">
              <a:avLst>
                <a:gd name="adj" fmla="val 50000"/>
              </a:avLst>
            </a:prstTxWarp>
          </a:bodyPr>
          <a:lstStyle/>
          <a:p>
            <a:r>
              <a:rPr lang="ru-RU" sz="3200" kern="10">
                <a:ln w="0">
                  <a:solidFill>
                    <a:srgbClr val="FFFF99"/>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53882" dir="2700000" algn="ctr" rotWithShape="0">
                    <a:srgbClr val="9999FF">
                      <a:alpha val="79999"/>
                    </a:srgbClr>
                  </a:outerShdw>
                </a:effectLst>
                <a:latin typeface="Impact"/>
              </a:rPr>
              <a:t>и  возможности  применения</a:t>
            </a:r>
          </a:p>
        </p:txBody>
      </p:sp>
      <p:sp>
        <p:nvSpPr>
          <p:cNvPr id="134158" name="WordArt 14"/>
          <p:cNvSpPr>
            <a:spLocks noChangeArrowheads="1" noChangeShapeType="1" noTextEdit="1"/>
          </p:cNvSpPr>
          <p:nvPr/>
        </p:nvSpPr>
        <p:spPr bwMode="auto">
          <a:xfrm>
            <a:off x="76200" y="4013200"/>
            <a:ext cx="8934450" cy="660400"/>
          </a:xfrm>
          <a:prstGeom prst="rect">
            <a:avLst/>
          </a:prstGeom>
        </p:spPr>
        <p:txBody>
          <a:bodyPr wrap="none" fromWordArt="1">
            <a:prstTxWarp prst="textPlain">
              <a:avLst>
                <a:gd name="adj" fmla="val 50000"/>
              </a:avLst>
            </a:prstTxWarp>
          </a:bodyPr>
          <a:lstStyle/>
          <a:p>
            <a:r>
              <a:rPr lang="ru-RU" sz="3200" kern="10">
                <a:ln w="0">
                  <a:solidFill>
                    <a:srgbClr val="FFFF99"/>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53882" dir="2700000" algn="ctr" rotWithShape="0">
                    <a:srgbClr val="9999FF">
                      <a:alpha val="79999"/>
                    </a:srgbClr>
                  </a:outerShdw>
                </a:effectLst>
                <a:latin typeface="Impact"/>
              </a:rPr>
              <a:t>Конструкция, тактико-технические данные</a:t>
            </a:r>
          </a:p>
        </p:txBody>
      </p:sp>
      <p:sp>
        <p:nvSpPr>
          <p:cNvPr id="9" name="WordArt 12"/>
          <p:cNvSpPr>
            <a:spLocks noChangeArrowheads="1" noChangeShapeType="1" noTextEdit="1"/>
          </p:cNvSpPr>
          <p:nvPr/>
        </p:nvSpPr>
        <p:spPr bwMode="auto">
          <a:xfrm>
            <a:off x="127000" y="5816600"/>
            <a:ext cx="8877300" cy="647700"/>
          </a:xfrm>
          <a:prstGeom prst="rect">
            <a:avLst/>
          </a:prstGeom>
        </p:spPr>
        <p:txBody>
          <a:bodyPr wrap="none" fromWordArt="1">
            <a:prstTxWarp prst="textPlain">
              <a:avLst>
                <a:gd name="adj" fmla="val 50000"/>
              </a:avLst>
            </a:prstTxWarp>
          </a:bodyPr>
          <a:lstStyle/>
          <a:p>
            <a:pPr>
              <a:defRPr/>
            </a:pPr>
            <a:r>
              <a:rPr lang="ru-RU" sz="3200" kern="10" dirty="0">
                <a:ln w="0">
                  <a:solidFill>
                    <a:srgbClr val="FFFF99"/>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53882" dir="2700000" algn="ctr" rotWithShape="0">
                    <a:srgbClr val="9999FF">
                      <a:alpha val="80000"/>
                    </a:srgbClr>
                  </a:outerShdw>
                </a:effectLst>
                <a:latin typeface="Impact"/>
              </a:rPr>
              <a:t>базовых  образцов  </a:t>
            </a:r>
            <a:r>
              <a:rPr lang="ru-RU" sz="3200" b="1" kern="10" dirty="0">
                <a:ln w="0">
                  <a:solidFill>
                    <a:srgbClr val="FFFF99"/>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53882" dir="2700000" algn="ctr" rotWithShape="0">
                    <a:srgbClr val="9999FF">
                      <a:alpha val="80000"/>
                    </a:srgbClr>
                  </a:outerShdw>
                </a:effectLst>
                <a:latin typeface="Impact"/>
              </a:rPr>
              <a:t>оптических   кабелей   связи</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4152"/>
                                        </p:tgtEl>
                                        <p:attrNameLst>
                                          <p:attrName>style.visibility</p:attrName>
                                        </p:attrNameLst>
                                      </p:cBhvr>
                                      <p:to>
                                        <p:strVal val="visible"/>
                                      </p:to>
                                    </p:set>
                                    <p:anim calcmode="lin" valueType="num">
                                      <p:cBhvr additive="base">
                                        <p:cTn id="7" dur="500" fill="hold"/>
                                        <p:tgtEl>
                                          <p:spTgt spid="134152"/>
                                        </p:tgtEl>
                                        <p:attrNameLst>
                                          <p:attrName>ppt_x</p:attrName>
                                        </p:attrNameLst>
                                      </p:cBhvr>
                                      <p:tavLst>
                                        <p:tav tm="0">
                                          <p:val>
                                            <p:strVal val="#ppt_x"/>
                                          </p:val>
                                        </p:tav>
                                        <p:tav tm="100000">
                                          <p:val>
                                            <p:strVal val="#ppt_x"/>
                                          </p:val>
                                        </p:tav>
                                      </p:tavLst>
                                    </p:anim>
                                    <p:anim calcmode="lin" valueType="num">
                                      <p:cBhvr additive="base">
                                        <p:cTn id="8" dur="500" fill="hold"/>
                                        <p:tgtEl>
                                          <p:spTgt spid="13415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34153"/>
                                        </p:tgtEl>
                                        <p:attrNameLst>
                                          <p:attrName>style.visibility</p:attrName>
                                        </p:attrNameLst>
                                      </p:cBhvr>
                                      <p:to>
                                        <p:strVal val="visible"/>
                                      </p:to>
                                    </p:set>
                                    <p:animEffect transition="in" filter="dissolve">
                                      <p:cBhvr>
                                        <p:cTn id="12" dur="500"/>
                                        <p:tgtEl>
                                          <p:spTgt spid="134153"/>
                                        </p:tgtEl>
                                      </p:cBhvr>
                                    </p:animEffect>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34155"/>
                                        </p:tgtEl>
                                        <p:attrNameLst>
                                          <p:attrName>style.visibility</p:attrName>
                                        </p:attrNameLst>
                                      </p:cBhvr>
                                      <p:to>
                                        <p:strVal val="visible"/>
                                      </p:to>
                                    </p:set>
                                    <p:anim calcmode="lin" valueType="num">
                                      <p:cBhvr additive="base">
                                        <p:cTn id="16" dur="500" fill="hold"/>
                                        <p:tgtEl>
                                          <p:spTgt spid="134155"/>
                                        </p:tgtEl>
                                        <p:attrNameLst>
                                          <p:attrName>ppt_x</p:attrName>
                                        </p:attrNameLst>
                                      </p:cBhvr>
                                      <p:tavLst>
                                        <p:tav tm="0">
                                          <p:val>
                                            <p:strVal val="#ppt_x"/>
                                          </p:val>
                                        </p:tav>
                                        <p:tav tm="100000">
                                          <p:val>
                                            <p:strVal val="#ppt_x"/>
                                          </p:val>
                                        </p:tav>
                                      </p:tavLst>
                                    </p:anim>
                                    <p:anim calcmode="lin" valueType="num">
                                      <p:cBhvr additive="base">
                                        <p:cTn id="17" dur="500" fill="hold"/>
                                        <p:tgtEl>
                                          <p:spTgt spid="134155"/>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34156"/>
                                        </p:tgtEl>
                                        <p:attrNameLst>
                                          <p:attrName>style.visibility</p:attrName>
                                        </p:attrNameLst>
                                      </p:cBhvr>
                                      <p:to>
                                        <p:strVal val="visible"/>
                                      </p:to>
                                    </p:set>
                                    <p:animEffect transition="in" filter="wipe(down)">
                                      <p:cBhvr>
                                        <p:cTn id="21" dur="500"/>
                                        <p:tgtEl>
                                          <p:spTgt spid="134156"/>
                                        </p:tgtEl>
                                      </p:cBhvr>
                                    </p:animEffect>
                                  </p:child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34158"/>
                                        </p:tgtEl>
                                        <p:attrNameLst>
                                          <p:attrName>style.visibility</p:attrName>
                                        </p:attrNameLst>
                                      </p:cBhvr>
                                      <p:to>
                                        <p:strVal val="visible"/>
                                      </p:to>
                                    </p:set>
                                    <p:animEffect transition="in" filter="wipe(down)">
                                      <p:cBhvr>
                                        <p:cTn id="25" dur="500"/>
                                        <p:tgtEl>
                                          <p:spTgt spid="134158"/>
                                        </p:tgtEl>
                                      </p:cBhvr>
                                    </p:animEffect>
                                  </p:childTnLst>
                                </p:cTn>
                              </p:par>
                            </p:childTnLst>
                          </p:cTn>
                        </p:par>
                        <p:par>
                          <p:cTn id="26" fill="hold" nodeType="afterGroup">
                            <p:stCondLst>
                              <p:cond delay="2500"/>
                            </p:stCondLst>
                            <p:childTnLst>
                              <p:par>
                                <p:cTn id="27" presetID="22" presetClass="entr" presetSubtype="4"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animBg="1"/>
      <p:bldP spid="134153" grpId="0" animBg="1"/>
      <p:bldP spid="134155" grpId="0" animBg="1"/>
      <p:bldP spid="134156" grpId="0" animBg="1"/>
      <p:bldP spid="13415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CC"/>
            </a:gs>
            <a:gs pos="100000">
              <a:srgbClr val="00005E"/>
            </a:gs>
          </a:gsLst>
          <a:path path="shape">
            <a:fillToRect l="50000" t="50000" r="50000" b="50000"/>
          </a:path>
        </a:gradFill>
        <a:effectLst/>
      </p:bgPr>
    </p:bg>
    <p:spTree>
      <p:nvGrpSpPr>
        <p:cNvPr id="1" name=""/>
        <p:cNvGrpSpPr/>
        <p:nvPr/>
      </p:nvGrpSpPr>
      <p:grpSpPr>
        <a:xfrm>
          <a:off x="0" y="0"/>
          <a:ext cx="0" cy="0"/>
          <a:chOff x="0" y="0"/>
          <a:chExt cx="0" cy="0"/>
        </a:xfrm>
      </p:grpSpPr>
      <p:sp>
        <p:nvSpPr>
          <p:cNvPr id="15362" name="Rectangle 43"/>
          <p:cNvSpPr>
            <a:spLocks noChangeArrowheads="1"/>
          </p:cNvSpPr>
          <p:nvPr/>
        </p:nvSpPr>
        <p:spPr bwMode="auto">
          <a:xfrm>
            <a:off x="63500" y="1435100"/>
            <a:ext cx="8991600" cy="5270500"/>
          </a:xfrm>
          <a:prstGeom prst="rect">
            <a:avLst/>
          </a:prstGeom>
          <a:solidFill>
            <a:srgbClr val="339933"/>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solidFill>
                <a:srgbClr val="66CCFF"/>
              </a:solidFill>
            </a:endParaRPr>
          </a:p>
        </p:txBody>
      </p:sp>
      <p:pic>
        <p:nvPicPr>
          <p:cNvPr id="15363" name="Picture 44" descr="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2857500"/>
            <a:ext cx="28352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5"/>
          <p:cNvSpPr txBox="1">
            <a:spLocks noChangeArrowheads="1"/>
          </p:cNvSpPr>
          <p:nvPr/>
        </p:nvSpPr>
        <p:spPr bwMode="auto">
          <a:xfrm>
            <a:off x="3198813" y="1571625"/>
            <a:ext cx="5778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2000" b="1">
                <a:solidFill>
                  <a:schemeClr val="bg1"/>
                </a:solidFill>
              </a:rPr>
              <a:t>1.</a:t>
            </a:r>
            <a:r>
              <a:rPr lang="ru-RU" altLang="ru-RU" sz="2000" b="1"/>
              <a:t> Диэлектрический центральный силовой элемент.</a:t>
            </a:r>
          </a:p>
          <a:p>
            <a:pPr algn="l"/>
            <a:r>
              <a:rPr lang="ru-RU" altLang="ru-RU" sz="2000" b="1">
                <a:solidFill>
                  <a:schemeClr val="bg1"/>
                </a:solidFill>
              </a:rPr>
              <a:t>2.</a:t>
            </a:r>
            <a:r>
              <a:rPr lang="ru-RU" altLang="ru-RU" sz="2000" b="1"/>
              <a:t> Оптическое волокно (от 2-х до 12-ти в каждом модуле).</a:t>
            </a:r>
          </a:p>
          <a:p>
            <a:pPr algn="l"/>
            <a:r>
              <a:rPr lang="ru-RU" altLang="ru-RU" sz="2000" b="1">
                <a:solidFill>
                  <a:schemeClr val="bg1"/>
                </a:solidFill>
              </a:rPr>
              <a:t>3.</a:t>
            </a:r>
            <a:r>
              <a:rPr lang="ru-RU" altLang="ru-RU" sz="2000" b="1"/>
              <a:t> Оптический модуль (от 1-го до 8-ми).</a:t>
            </a:r>
          </a:p>
          <a:p>
            <a:pPr algn="l"/>
            <a:r>
              <a:rPr lang="ru-RU" altLang="ru-RU" sz="2000" b="1">
                <a:solidFill>
                  <a:schemeClr val="bg1"/>
                </a:solidFill>
              </a:rPr>
              <a:t>4.</a:t>
            </a:r>
            <a:r>
              <a:rPr lang="ru-RU" altLang="ru-RU" sz="2000" b="1"/>
              <a:t> Внутренняя оболочка (отсутствует у ДОТ).</a:t>
            </a:r>
          </a:p>
          <a:p>
            <a:pPr algn="l"/>
            <a:r>
              <a:rPr lang="ru-RU" altLang="ru-RU" sz="2000" b="1">
                <a:solidFill>
                  <a:schemeClr val="bg1"/>
                </a:solidFill>
              </a:rPr>
              <a:t>5.</a:t>
            </a:r>
            <a:r>
              <a:rPr lang="ru-RU" altLang="ru-RU" sz="2000" b="1"/>
              <a:t> Гидрофобный заполнитель.</a:t>
            </a:r>
          </a:p>
          <a:p>
            <a:pPr algn="l"/>
            <a:r>
              <a:rPr lang="ru-RU" altLang="ru-RU" sz="2000" b="1">
                <a:solidFill>
                  <a:schemeClr val="bg1"/>
                </a:solidFill>
              </a:rPr>
              <a:t>6.</a:t>
            </a:r>
            <a:r>
              <a:rPr lang="ru-RU" altLang="ru-RU" sz="2000" b="1"/>
              <a:t> Кордель.</a:t>
            </a:r>
          </a:p>
          <a:p>
            <a:pPr algn="l"/>
            <a:r>
              <a:rPr lang="ru-RU" altLang="ru-RU" sz="2000" b="1">
                <a:solidFill>
                  <a:schemeClr val="bg1"/>
                </a:solidFill>
              </a:rPr>
              <a:t>7.</a:t>
            </a:r>
            <a:r>
              <a:rPr lang="ru-RU" altLang="ru-RU" sz="2000" b="1"/>
              <a:t> Повив из несущих силовых элементов (арамидных прядей).</a:t>
            </a:r>
          </a:p>
          <a:p>
            <a:pPr algn="l"/>
            <a:r>
              <a:rPr lang="ru-RU" altLang="ru-RU" sz="2000" b="1">
                <a:solidFill>
                  <a:schemeClr val="bg1"/>
                </a:solidFill>
              </a:rPr>
              <a:t>8.</a:t>
            </a:r>
            <a:r>
              <a:rPr lang="ru-RU" altLang="ru-RU" sz="2000" b="1"/>
              <a:t> Наружная оболочка:</a:t>
            </a:r>
          </a:p>
          <a:p>
            <a:pPr algn="l"/>
            <a:r>
              <a:rPr lang="ru-RU" altLang="ru-RU" sz="2000" b="1">
                <a:solidFill>
                  <a:schemeClr val="bg1"/>
                </a:solidFill>
              </a:rPr>
              <a:t>  -</a:t>
            </a:r>
            <a:r>
              <a:rPr lang="ru-RU" altLang="ru-RU" sz="2000" b="1"/>
              <a:t> полиэтиленовая (ДПТ, ДОТ) для применения в электрических полях с потенциалом до 12 кВ;</a:t>
            </a:r>
          </a:p>
          <a:p>
            <a:pPr algn="l"/>
            <a:r>
              <a:rPr lang="ru-RU" altLang="ru-RU" sz="2000" b="1">
                <a:solidFill>
                  <a:schemeClr val="bg1"/>
                </a:solidFill>
              </a:rPr>
              <a:t>  -</a:t>
            </a:r>
            <a:r>
              <a:rPr lang="ru-RU" altLang="ru-RU" sz="2000" b="1"/>
              <a:t> из дугостойкого материала (ДПР) для применения в электрических полях с потенциалом до 25 кВ</a:t>
            </a:r>
          </a:p>
        </p:txBody>
      </p:sp>
      <p:sp>
        <p:nvSpPr>
          <p:cNvPr id="15365" name="Rectangle 46"/>
          <p:cNvSpPr>
            <a:spLocks noChangeArrowheads="1"/>
          </p:cNvSpPr>
          <p:nvPr/>
        </p:nvSpPr>
        <p:spPr bwMode="auto">
          <a:xfrm>
            <a:off x="2362200" y="901700"/>
            <a:ext cx="432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b="1">
                <a:solidFill>
                  <a:srgbClr val="FF3300"/>
                </a:solidFill>
              </a:rPr>
              <a:t>Конструкция ОК марки ДПТ </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p>
        </p:txBody>
      </p:sp>
      <p:sp>
        <p:nvSpPr>
          <p:cNvPr id="16387" name="Rectangle 15"/>
          <p:cNvSpPr>
            <a:spLocks noChangeArrowheads="1"/>
          </p:cNvSpPr>
          <p:nvPr/>
        </p:nvSpPr>
        <p:spPr bwMode="auto">
          <a:xfrm>
            <a:off x="63500" y="1701800"/>
            <a:ext cx="8991600" cy="4000500"/>
          </a:xfrm>
          <a:prstGeom prst="rect">
            <a:avLst/>
          </a:prstGeom>
          <a:solidFill>
            <a:srgbClr val="339933"/>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solidFill>
                <a:srgbClr val="66CCFF"/>
              </a:solidFill>
            </a:endParaRPr>
          </a:p>
        </p:txBody>
      </p:sp>
      <p:pic>
        <p:nvPicPr>
          <p:cNvPr id="16388" name="Picture 16" descr="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800" y="2514600"/>
            <a:ext cx="28352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17"/>
          <p:cNvSpPr txBox="1">
            <a:spLocks noChangeArrowheads="1"/>
          </p:cNvSpPr>
          <p:nvPr/>
        </p:nvSpPr>
        <p:spPr bwMode="auto">
          <a:xfrm>
            <a:off x="3224213" y="2019300"/>
            <a:ext cx="57023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2000" b="1">
                <a:solidFill>
                  <a:schemeClr val="bg1"/>
                </a:solidFill>
              </a:rPr>
              <a:t>1.</a:t>
            </a:r>
            <a:r>
              <a:rPr lang="ru-RU" altLang="ru-RU" sz="2000" b="1"/>
              <a:t> Трубчатый сердечник.</a:t>
            </a:r>
          </a:p>
          <a:p>
            <a:pPr algn="l"/>
            <a:r>
              <a:rPr lang="ru-RU" altLang="ru-RU" sz="2000" b="1">
                <a:solidFill>
                  <a:schemeClr val="bg1"/>
                </a:solidFill>
              </a:rPr>
              <a:t>2.</a:t>
            </a:r>
            <a:r>
              <a:rPr lang="ru-RU" altLang="ru-RU" sz="2000" b="1"/>
              <a:t> Оптическое волокно (от 2-х до 16-ти в кабеле).</a:t>
            </a:r>
          </a:p>
          <a:p>
            <a:pPr algn="l"/>
            <a:r>
              <a:rPr lang="ru-RU" altLang="ru-RU" sz="2000" b="1">
                <a:solidFill>
                  <a:schemeClr val="bg1"/>
                </a:solidFill>
              </a:rPr>
              <a:t>3.</a:t>
            </a:r>
            <a:r>
              <a:rPr lang="ru-RU" altLang="ru-RU" sz="2000" b="1"/>
              <a:t> Броня из стальных оцинкованных проволок.</a:t>
            </a:r>
          </a:p>
          <a:p>
            <a:pPr algn="l"/>
            <a:r>
              <a:rPr lang="ru-RU" altLang="ru-RU" sz="2000" b="1">
                <a:solidFill>
                  <a:schemeClr val="bg1"/>
                </a:solidFill>
              </a:rPr>
              <a:t>4.</a:t>
            </a:r>
            <a:r>
              <a:rPr lang="ru-RU" altLang="ru-RU" sz="2000" b="1"/>
              <a:t> Гидрофобный заполнитель.</a:t>
            </a:r>
          </a:p>
          <a:p>
            <a:pPr algn="l"/>
            <a:r>
              <a:rPr lang="ru-RU" altLang="ru-RU" sz="2000" b="1">
                <a:solidFill>
                  <a:schemeClr val="bg1"/>
                </a:solidFill>
              </a:rPr>
              <a:t>5.</a:t>
            </a:r>
            <a:r>
              <a:rPr lang="ru-RU" altLang="ru-RU" sz="2000" b="1"/>
              <a:t> Наружная оболочка:</a:t>
            </a:r>
          </a:p>
          <a:p>
            <a:pPr algn="l"/>
            <a:r>
              <a:rPr lang="ru-RU" altLang="ru-RU" sz="2000" b="1">
                <a:solidFill>
                  <a:schemeClr val="bg1"/>
                </a:solidFill>
              </a:rPr>
              <a:t>  -</a:t>
            </a:r>
            <a:r>
              <a:rPr lang="ru-RU" altLang="ru-RU" sz="2000" b="1"/>
              <a:t> полиэтиленовая (ТОС);</a:t>
            </a:r>
          </a:p>
          <a:p>
            <a:pPr algn="l"/>
            <a:r>
              <a:rPr lang="ru-RU" altLang="ru-RU" sz="2000" b="1">
                <a:solidFill>
                  <a:schemeClr val="bg1"/>
                </a:solidFill>
              </a:rPr>
              <a:t>  - </a:t>
            </a:r>
            <a:r>
              <a:rPr lang="ru-RU" altLang="ru-RU" sz="2000" b="1"/>
              <a:t>из материала, не распространяющего горение (ТОН);</a:t>
            </a:r>
          </a:p>
          <a:p>
            <a:pPr algn="l"/>
            <a:r>
              <a:rPr lang="ru-RU" altLang="ru-RU" sz="2000" b="1">
                <a:solidFill>
                  <a:schemeClr val="bg1"/>
                </a:solidFill>
              </a:rPr>
              <a:t>  -</a:t>
            </a:r>
            <a:r>
              <a:rPr lang="ru-RU" altLang="ru-RU" sz="2000" b="1"/>
              <a:t> из не содержащего галогены материала, не распространяющего горение (ТОГ)</a:t>
            </a:r>
          </a:p>
        </p:txBody>
      </p:sp>
      <p:sp>
        <p:nvSpPr>
          <p:cNvPr id="16390" name="Rectangle 18"/>
          <p:cNvSpPr>
            <a:spLocks noChangeArrowheads="1"/>
          </p:cNvSpPr>
          <p:nvPr/>
        </p:nvSpPr>
        <p:spPr bwMode="auto">
          <a:xfrm>
            <a:off x="2351088" y="1117600"/>
            <a:ext cx="4338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b="1">
                <a:solidFill>
                  <a:srgbClr val="FF3300"/>
                </a:solidFill>
              </a:rPr>
              <a:t>Конструкция ОК марки ТОС </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pic>
        <p:nvPicPr>
          <p:cNvPr id="17410" name="Picture 5" descr="omzkgm6"/>
          <p:cNvPicPr>
            <a:picLocks noChangeAspect="1" noChangeArrowheads="1"/>
          </p:cNvPicPr>
          <p:nvPr/>
        </p:nvPicPr>
        <p:blipFill>
          <a:blip r:embed="rId2">
            <a:lum contrast="-6000"/>
            <a:extLst>
              <a:ext uri="{28A0092B-C50C-407E-A947-70E740481C1C}">
                <a14:useLocalDpi xmlns:a14="http://schemas.microsoft.com/office/drawing/2010/main" val="0"/>
              </a:ext>
            </a:extLst>
          </a:blip>
          <a:srcRect l="1727" r="4233"/>
          <a:stretch>
            <a:fillRect/>
          </a:stretch>
        </p:blipFill>
        <p:spPr bwMode="auto">
          <a:xfrm>
            <a:off x="88900" y="101600"/>
            <a:ext cx="4795838"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p:cNvSpPr txBox="1">
            <a:spLocks noChangeArrowheads="1"/>
          </p:cNvSpPr>
          <p:nvPr/>
        </p:nvSpPr>
        <p:spPr bwMode="auto">
          <a:xfrm>
            <a:off x="4962525" y="244475"/>
            <a:ext cx="418147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chemeClr val="folHlink"/>
                </a:solidFill>
              </a:rPr>
              <a:t>Кабель оптический магистральный многомодульный с центральным силовым элементом (ЦСЭ) из стеклопластикового стержня или стального троса, вокруг которого скручены модули (ОМ), содержащие до 12 оптических волокон (ОВ) каждый, и кордели, с оболочкой из полиэтилена (ПЭ), броней из круглых стальных оцинкованных проволок и защитным шлангом из ПЭ.</a:t>
            </a:r>
          </a:p>
        </p:txBody>
      </p:sp>
      <p:pic>
        <p:nvPicPr>
          <p:cNvPr id="17412" name="Picture 7" descr="omzkgc7"/>
          <p:cNvPicPr>
            <a:picLocks noChangeAspect="1" noChangeArrowheads="1"/>
          </p:cNvPicPr>
          <p:nvPr/>
        </p:nvPicPr>
        <p:blipFill>
          <a:blip r:embed="rId3">
            <a:extLst>
              <a:ext uri="{28A0092B-C50C-407E-A947-70E740481C1C}">
                <a14:useLocalDpi xmlns:a14="http://schemas.microsoft.com/office/drawing/2010/main" val="0"/>
              </a:ext>
            </a:extLst>
          </a:blip>
          <a:srcRect l="2872"/>
          <a:stretch>
            <a:fillRect/>
          </a:stretch>
        </p:blipFill>
        <p:spPr bwMode="auto">
          <a:xfrm>
            <a:off x="88900" y="3441700"/>
            <a:ext cx="47879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8"/>
          <p:cNvSpPr>
            <a:spLocks noChangeArrowheads="1"/>
          </p:cNvSpPr>
          <p:nvPr/>
        </p:nvSpPr>
        <p:spPr bwMode="auto">
          <a:xfrm>
            <a:off x="4960938" y="3943350"/>
            <a:ext cx="418306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chemeClr val="folHlink"/>
                </a:solidFill>
              </a:rPr>
              <a:t>Кабель оптический магистральный и внутризоновый одномодовый с центральной трубкой, содержащей до 24 ОВ, броней из стальных оцинкованных круглых проволок и защитным шлангом из ПЭ.</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pic>
        <p:nvPicPr>
          <p:cNvPr id="18434" name="Picture 18" descr="okstm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4672013"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9" descr="oksnm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543300"/>
            <a:ext cx="46863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20"/>
          <p:cNvSpPr txBox="1">
            <a:spLocks noChangeArrowheads="1"/>
          </p:cNvSpPr>
          <p:nvPr/>
        </p:nvSpPr>
        <p:spPr bwMode="auto">
          <a:xfrm>
            <a:off x="5013325" y="569913"/>
            <a:ext cx="386080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chemeClr val="folHlink"/>
                </a:solidFill>
              </a:rPr>
              <a:t>Кабель оптический городской многомодульный с ЦСЭ, вокруг которого скручены модули, содержащие до 12 ОВ каждый, и кордели - заполнители, в стальной гофрированной оболочке и защитном ПЭ шланге.</a:t>
            </a:r>
          </a:p>
        </p:txBody>
      </p:sp>
      <p:sp>
        <p:nvSpPr>
          <p:cNvPr id="18437" name="Text Box 21"/>
          <p:cNvSpPr txBox="1">
            <a:spLocks noChangeArrowheads="1"/>
          </p:cNvSpPr>
          <p:nvPr/>
        </p:nvSpPr>
        <p:spPr bwMode="auto">
          <a:xfrm>
            <a:off x="5102225" y="3789363"/>
            <a:ext cx="382270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chemeClr val="folHlink"/>
                </a:solidFill>
              </a:rPr>
              <a:t>Кабель оптический магистральный и внутризоновый диэлектрический, многомодульный с ЦСЭ - стеклопластиковым стержнем, вокруг которого скручены модули, содержащие до 12 ОВ, и кордели, с оболочкой из ПЭ, ПСЭ - повивом арамидных нитей, в защитным шланге из ПЭ.</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p>
        </p:txBody>
      </p:sp>
      <p:sp>
        <p:nvSpPr>
          <p:cNvPr id="19459" name="Rectangle 5"/>
          <p:cNvSpPr>
            <a:spLocks noChangeArrowheads="1"/>
          </p:cNvSpPr>
          <p:nvPr/>
        </p:nvSpPr>
        <p:spPr bwMode="auto">
          <a:xfrm>
            <a:off x="0" y="3033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p>
        </p:txBody>
      </p:sp>
      <p:sp>
        <p:nvSpPr>
          <p:cNvPr id="19460" name="Rectangle 7"/>
          <p:cNvSpPr>
            <a:spLocks noChangeArrowheads="1"/>
          </p:cNvSpPr>
          <p:nvPr/>
        </p:nvSpPr>
        <p:spPr bwMode="auto">
          <a:xfrm>
            <a:off x="0"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p>
        </p:txBody>
      </p:sp>
      <p:pic>
        <p:nvPicPr>
          <p:cNvPr id="19461" name="Picture 20" descr="okpm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260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1" descr="okp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5500"/>
            <a:ext cx="49879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22"/>
          <p:cNvSpPr txBox="1">
            <a:spLocks noChangeArrowheads="1"/>
          </p:cNvSpPr>
          <p:nvPr/>
        </p:nvSpPr>
        <p:spPr bwMode="auto">
          <a:xfrm>
            <a:off x="5280025" y="385763"/>
            <a:ext cx="36830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chemeClr val="folHlink"/>
                </a:solidFill>
              </a:rPr>
              <a:t>Кабель оптический многомодульный с ЦСЭ - стеклопластиковым стержнем,</a:t>
            </a:r>
          </a:p>
          <a:p>
            <a:pPr algn="just"/>
            <a:r>
              <a:rPr lang="ru-RU" altLang="ru-RU" sz="1800" b="1">
                <a:solidFill>
                  <a:schemeClr val="folHlink"/>
                </a:solidFill>
              </a:rPr>
              <a:t>вокруг которого скручены модули, содержащие до 12 ОВ, и кордели; с оболочкой из ПЭ, ПСЭ - стальной трос в защитным шланге из ПЭ.</a:t>
            </a:r>
          </a:p>
        </p:txBody>
      </p:sp>
      <p:sp>
        <p:nvSpPr>
          <p:cNvPr id="19464" name="Text Box 23"/>
          <p:cNvSpPr txBox="1">
            <a:spLocks noChangeArrowheads="1"/>
          </p:cNvSpPr>
          <p:nvPr/>
        </p:nvSpPr>
        <p:spPr bwMode="auto">
          <a:xfrm>
            <a:off x="5191125" y="3629025"/>
            <a:ext cx="395287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chemeClr val="folHlink"/>
                </a:solidFill>
              </a:rPr>
              <a:t>Кабель оптический магистральный и внутризоновый диэлектрический, многомодульный с ЦСЭ - стеклопластиковым стержнем, вокруг которого скручены модули, содержащие до 12 ОВ, и кордели, с оболочкой из ПЭ, периферийным силовым элементом ПСЭ - повивом арамидных нитей, в защитном шланге из ПЭ.</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pic>
        <p:nvPicPr>
          <p:cNvPr id="20482" name="Picture 11" descr="[ОКБ-М8П-10-0,22-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23876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12" descr="[ОКС-М8Т-10-0,35-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452688"/>
            <a:ext cx="238760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3" descr="[ОКА-М6П-10-0,35-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4781550"/>
            <a:ext cx="2403475"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14"/>
          <p:cNvSpPr txBox="1">
            <a:spLocks noChangeArrowheads="1"/>
          </p:cNvSpPr>
          <p:nvPr/>
        </p:nvSpPr>
        <p:spPr bwMode="auto">
          <a:xfrm>
            <a:off x="2527300" y="63500"/>
            <a:ext cx="66167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1400" b="1">
                <a:solidFill>
                  <a:schemeClr val="folHlink"/>
                </a:solidFill>
              </a:rPr>
              <a:t>1. Оптическое волокно.</a:t>
            </a:r>
          </a:p>
          <a:p>
            <a:pPr algn="l"/>
            <a:r>
              <a:rPr lang="ru-RU" altLang="ru-RU" sz="1400" b="1">
                <a:solidFill>
                  <a:schemeClr val="folHlink"/>
                </a:solidFill>
              </a:rPr>
              <a:t>2. Внутримодульный гидрофобный заполнитель.</a:t>
            </a:r>
          </a:p>
          <a:p>
            <a:pPr algn="l"/>
            <a:r>
              <a:rPr lang="ru-RU" altLang="ru-RU" sz="1400" b="1">
                <a:solidFill>
                  <a:schemeClr val="folHlink"/>
                </a:solidFill>
              </a:rPr>
              <a:t>3. Центральный силовой элемент:</a:t>
            </a:r>
          </a:p>
          <a:p>
            <a:pPr algn="l"/>
            <a:r>
              <a:rPr lang="ru-RU" altLang="ru-RU" sz="1400" b="1">
                <a:solidFill>
                  <a:schemeClr val="folHlink"/>
                </a:solidFill>
              </a:rPr>
              <a:t>- стальной трос (T);</a:t>
            </a:r>
          </a:p>
          <a:p>
            <a:pPr algn="l"/>
            <a:r>
              <a:rPr lang="ru-RU" altLang="ru-RU" sz="1400" b="1">
                <a:solidFill>
                  <a:schemeClr val="folHlink"/>
                </a:solidFill>
              </a:rPr>
              <a:t>- стеклопластиковый пруток (П).</a:t>
            </a:r>
          </a:p>
          <a:p>
            <a:pPr algn="l"/>
            <a:r>
              <a:rPr lang="ru-RU" altLang="ru-RU" sz="1400" b="1">
                <a:solidFill>
                  <a:schemeClr val="folHlink"/>
                </a:solidFill>
              </a:rPr>
              <a:t>4. Межмодульный гидрофобный заполнитель.</a:t>
            </a:r>
          </a:p>
          <a:p>
            <a:pPr algn="l"/>
            <a:r>
              <a:rPr lang="ru-RU" altLang="ru-RU" sz="1400" b="1">
                <a:solidFill>
                  <a:schemeClr val="folHlink"/>
                </a:solidFill>
              </a:rPr>
              <a:t>5. Промежуточная оболочка из полиэтилена.</a:t>
            </a:r>
          </a:p>
          <a:p>
            <a:pPr algn="l"/>
            <a:r>
              <a:rPr lang="ru-RU" altLang="ru-RU" sz="1400" b="1">
                <a:solidFill>
                  <a:schemeClr val="folHlink"/>
                </a:solidFill>
              </a:rPr>
              <a:t>6. Броня из стальной оцинкованной проволоки диаметром 1,6 &lt; 2,0 мм.</a:t>
            </a:r>
          </a:p>
          <a:p>
            <a:pPr algn="l"/>
            <a:r>
              <a:rPr lang="ru-RU" altLang="ru-RU" sz="1400" b="1">
                <a:solidFill>
                  <a:schemeClr val="folHlink"/>
                </a:solidFill>
              </a:rPr>
              <a:t>7. Гидрофобный заполнитель.</a:t>
            </a:r>
          </a:p>
          <a:p>
            <a:pPr algn="l"/>
            <a:r>
              <a:rPr lang="ru-RU" altLang="ru-RU" sz="1400" b="1">
                <a:solidFill>
                  <a:schemeClr val="folHlink"/>
                </a:solidFill>
              </a:rPr>
              <a:t>8. Защитная оболочка из полиэтилена и броня (ОКБ-М) или полиэтилена, не распространяющего горение (ОКНБ-М).</a:t>
            </a:r>
          </a:p>
        </p:txBody>
      </p:sp>
      <p:sp>
        <p:nvSpPr>
          <p:cNvPr id="20486" name="Text Box 15"/>
          <p:cNvSpPr txBox="1">
            <a:spLocks noChangeArrowheads="1"/>
          </p:cNvSpPr>
          <p:nvPr/>
        </p:nvSpPr>
        <p:spPr bwMode="auto">
          <a:xfrm>
            <a:off x="2511425" y="2397125"/>
            <a:ext cx="6632575"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400" b="1"/>
              <a:t>1. Оптическое волокно.</a:t>
            </a:r>
          </a:p>
          <a:p>
            <a:pPr algn="just"/>
            <a:r>
              <a:rPr lang="ru-RU" altLang="ru-RU" sz="1400" b="1"/>
              <a:t>2. Внутримодульный гидрофобный заполнитель.</a:t>
            </a:r>
          </a:p>
          <a:p>
            <a:pPr algn="just"/>
            <a:r>
              <a:rPr lang="ru-RU" altLang="ru-RU" sz="1400" b="1"/>
              <a:t>3. Центральный силовой элемент:</a:t>
            </a:r>
          </a:p>
          <a:p>
            <a:pPr algn="just"/>
            <a:r>
              <a:rPr lang="ru-RU" altLang="ru-RU" sz="1400" b="1"/>
              <a:t>- стальной трос (T);</a:t>
            </a:r>
          </a:p>
          <a:p>
            <a:pPr algn="just"/>
            <a:r>
              <a:rPr lang="ru-RU" altLang="ru-RU" sz="1400" b="1"/>
              <a:t>- стеклопластиковый пруток (П).</a:t>
            </a:r>
          </a:p>
          <a:p>
            <a:pPr algn="just"/>
            <a:r>
              <a:rPr lang="ru-RU" altLang="ru-RU" sz="1400" b="1"/>
              <a:t>4. Гидрофобный заполнитель.</a:t>
            </a:r>
          </a:p>
          <a:p>
            <a:pPr algn="just"/>
            <a:r>
              <a:rPr lang="ru-RU" altLang="ru-RU" sz="1400" b="1"/>
              <a:t>5. Промежуточная оболочка из полиэтилена.</a:t>
            </a:r>
          </a:p>
          <a:p>
            <a:pPr algn="just"/>
            <a:r>
              <a:rPr lang="ru-RU" altLang="ru-RU" sz="1400" b="1"/>
              <a:t>6. Гидрофобный заполнитель.</a:t>
            </a:r>
          </a:p>
          <a:p>
            <a:pPr algn="just"/>
            <a:r>
              <a:rPr lang="ru-RU" altLang="ru-RU" sz="1400" b="1"/>
              <a:t>7. Броня из стальной ламинированной гофрированной ленты.</a:t>
            </a:r>
          </a:p>
          <a:p>
            <a:pPr algn="l"/>
            <a:r>
              <a:rPr lang="ru-RU" altLang="ru-RU" sz="1400" b="1"/>
              <a:t>8. Защитная оболочка из полиэтилена (ОКС-М) или полиэтилена, не распространяющего горение (ОКНС-М).</a:t>
            </a:r>
          </a:p>
        </p:txBody>
      </p:sp>
      <p:sp>
        <p:nvSpPr>
          <p:cNvPr id="20487" name="Text Box 16"/>
          <p:cNvSpPr txBox="1">
            <a:spLocks noChangeArrowheads="1"/>
          </p:cNvSpPr>
          <p:nvPr/>
        </p:nvSpPr>
        <p:spPr bwMode="auto">
          <a:xfrm>
            <a:off x="2511425" y="5068888"/>
            <a:ext cx="66325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1400" b="1">
                <a:solidFill>
                  <a:schemeClr val="folHlink"/>
                </a:solidFill>
              </a:rPr>
              <a:t>1. Оптическое волокно.</a:t>
            </a:r>
          </a:p>
          <a:p>
            <a:pPr algn="l"/>
            <a:r>
              <a:rPr lang="ru-RU" altLang="ru-RU" sz="1400" b="1">
                <a:solidFill>
                  <a:schemeClr val="folHlink"/>
                </a:solidFill>
              </a:rPr>
              <a:t>2. Внутримодульный гидрофобный заполнитель.</a:t>
            </a:r>
          </a:p>
          <a:p>
            <a:pPr algn="l"/>
            <a:r>
              <a:rPr lang="ru-RU" altLang="ru-RU" sz="1400" b="1">
                <a:solidFill>
                  <a:schemeClr val="folHlink"/>
                </a:solidFill>
              </a:rPr>
              <a:t>3. Центральный силовой элемент - стеклопластиковый пруток (П).</a:t>
            </a:r>
          </a:p>
          <a:p>
            <a:pPr algn="l"/>
            <a:r>
              <a:rPr lang="ru-RU" altLang="ru-RU" sz="1400" b="1">
                <a:solidFill>
                  <a:schemeClr val="folHlink"/>
                </a:solidFill>
              </a:rPr>
              <a:t>4. Межмодульный гидрофобный заполнитель.</a:t>
            </a:r>
          </a:p>
          <a:p>
            <a:pPr algn="l"/>
            <a:r>
              <a:rPr lang="ru-RU" altLang="ru-RU" sz="1400" b="1">
                <a:solidFill>
                  <a:schemeClr val="folHlink"/>
                </a:solidFill>
              </a:rPr>
              <a:t>5. Промежуточная оболочка из полиэтилена.</a:t>
            </a:r>
          </a:p>
          <a:p>
            <a:pPr algn="l"/>
            <a:r>
              <a:rPr lang="ru-RU" altLang="ru-RU" sz="1400" b="1">
                <a:solidFill>
                  <a:schemeClr val="folHlink"/>
                </a:solidFill>
              </a:rPr>
              <a:t>6. Силовой элемент - обмотка из арамидных нитей.</a:t>
            </a:r>
          </a:p>
          <a:p>
            <a:pPr algn="l"/>
            <a:r>
              <a:rPr lang="ru-RU" altLang="ru-RU" sz="1400" b="1">
                <a:solidFill>
                  <a:schemeClr val="folHlink"/>
                </a:solidFill>
              </a:rPr>
              <a:t>7. Защитная оболочка из полиэтилена высокой плотности.</a:t>
            </a:r>
          </a:p>
        </p:txBody>
      </p:sp>
      <p:sp>
        <p:nvSpPr>
          <p:cNvPr id="20488" name="Rectangle 17"/>
          <p:cNvSpPr>
            <a:spLocks noChangeArrowheads="1"/>
          </p:cNvSpPr>
          <p:nvPr/>
        </p:nvSpPr>
        <p:spPr bwMode="auto">
          <a:xfrm>
            <a:off x="1827213" y="1866900"/>
            <a:ext cx="612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1400" b="1">
                <a:solidFill>
                  <a:srgbClr val="FF3300"/>
                </a:solidFill>
              </a:rPr>
              <a:t>ОКБ</a:t>
            </a:r>
            <a:r>
              <a:rPr lang="ru-RU" altLang="ru-RU" sz="1400">
                <a:solidFill>
                  <a:srgbClr val="FF3300"/>
                </a:solidFill>
              </a:rPr>
              <a:t> </a:t>
            </a:r>
          </a:p>
        </p:txBody>
      </p:sp>
      <p:sp>
        <p:nvSpPr>
          <p:cNvPr id="20489" name="Rectangle 18"/>
          <p:cNvSpPr>
            <a:spLocks noChangeArrowheads="1"/>
          </p:cNvSpPr>
          <p:nvPr/>
        </p:nvSpPr>
        <p:spPr bwMode="auto">
          <a:xfrm>
            <a:off x="1624013" y="4229100"/>
            <a:ext cx="850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1400" b="1">
                <a:solidFill>
                  <a:srgbClr val="FF3300"/>
                </a:solidFill>
              </a:rPr>
              <a:t>ОКС-М </a:t>
            </a:r>
          </a:p>
        </p:txBody>
      </p:sp>
      <p:sp>
        <p:nvSpPr>
          <p:cNvPr id="20490" name="Rectangle 19"/>
          <p:cNvSpPr>
            <a:spLocks noChangeArrowheads="1"/>
          </p:cNvSpPr>
          <p:nvPr/>
        </p:nvSpPr>
        <p:spPr bwMode="auto">
          <a:xfrm>
            <a:off x="0" y="4889500"/>
            <a:ext cx="623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1400" b="1">
                <a:solidFill>
                  <a:srgbClr val="FF3300"/>
                </a:solidFill>
              </a:rPr>
              <a:t>ОКА</a:t>
            </a:r>
            <a:r>
              <a:rPr lang="ru-RU" altLang="ru-RU" sz="1400">
                <a:solidFill>
                  <a:srgbClr val="FF3300"/>
                </a:solidFill>
              </a:rPr>
              <a:t> </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pic>
        <p:nvPicPr>
          <p:cNvPr id="21506" name="Picture 7" descr="[ОКВ-М6(2,9/0,9)П-62,5-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2700"/>
            <a:ext cx="2579688"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8" descr="[ОК-М6П-10-0,35-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12700"/>
            <a:ext cx="21113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9"/>
          <p:cNvSpPr>
            <a:spLocks noChangeArrowheads="1"/>
          </p:cNvSpPr>
          <p:nvPr/>
        </p:nvSpPr>
        <p:spPr bwMode="auto">
          <a:xfrm>
            <a:off x="266700" y="2344738"/>
            <a:ext cx="23733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400" b="1">
                <a:solidFill>
                  <a:schemeClr val="tx2"/>
                </a:solidFill>
              </a:rPr>
              <a:t>Рис. 21.  Конструкция</a:t>
            </a:r>
          </a:p>
          <a:p>
            <a:r>
              <a:rPr lang="ru-RU" altLang="ru-RU" sz="1400" b="1">
                <a:solidFill>
                  <a:schemeClr val="tx2"/>
                </a:solidFill>
              </a:rPr>
              <a:t>ОК марки ОКВ.</a:t>
            </a:r>
          </a:p>
        </p:txBody>
      </p:sp>
      <p:sp>
        <p:nvSpPr>
          <p:cNvPr id="21509" name="Rectangle 10"/>
          <p:cNvSpPr>
            <a:spLocks noChangeArrowheads="1"/>
          </p:cNvSpPr>
          <p:nvPr/>
        </p:nvSpPr>
        <p:spPr bwMode="auto">
          <a:xfrm>
            <a:off x="3359150" y="2332038"/>
            <a:ext cx="2184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400" b="1">
                <a:solidFill>
                  <a:schemeClr val="tx2"/>
                </a:solidFill>
              </a:rPr>
              <a:t>Рис. 22.  Конструкция</a:t>
            </a:r>
          </a:p>
          <a:p>
            <a:r>
              <a:rPr lang="ru-RU" altLang="ru-RU" sz="1400" b="1">
                <a:solidFill>
                  <a:schemeClr val="tx2"/>
                </a:solidFill>
              </a:rPr>
              <a:t>ОК марки ОК-М.</a:t>
            </a:r>
          </a:p>
        </p:txBody>
      </p:sp>
      <p:pic>
        <p:nvPicPr>
          <p:cNvPr id="21510" name="Picture 11" descr="[ОКВО-М12(0,9)Т-10-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8588" y="12700"/>
            <a:ext cx="24241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12"/>
          <p:cNvSpPr>
            <a:spLocks noChangeArrowheads="1"/>
          </p:cNvSpPr>
          <p:nvPr/>
        </p:nvSpPr>
        <p:spPr bwMode="auto">
          <a:xfrm>
            <a:off x="6626225" y="2357438"/>
            <a:ext cx="2184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400" b="1">
                <a:solidFill>
                  <a:schemeClr val="tx2"/>
                </a:solidFill>
              </a:rPr>
              <a:t>Рис. 23.  Конструкция</a:t>
            </a:r>
          </a:p>
          <a:p>
            <a:r>
              <a:rPr lang="ru-RU" altLang="ru-RU" sz="1400" b="1">
                <a:solidFill>
                  <a:schemeClr val="tx2"/>
                </a:solidFill>
              </a:rPr>
              <a:t>ОК марки ОКВО.</a:t>
            </a:r>
          </a:p>
        </p:txBody>
      </p:sp>
      <p:sp>
        <p:nvSpPr>
          <p:cNvPr id="21512" name="Text Box 13"/>
          <p:cNvSpPr txBox="1">
            <a:spLocks noChangeArrowheads="1"/>
          </p:cNvSpPr>
          <p:nvPr/>
        </p:nvSpPr>
        <p:spPr bwMode="auto">
          <a:xfrm>
            <a:off x="203200" y="3009900"/>
            <a:ext cx="24892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1400" b="1">
                <a:solidFill>
                  <a:schemeClr val="folHlink"/>
                </a:solidFill>
              </a:rPr>
              <a:t>1. Оптическое волокно.</a:t>
            </a:r>
          </a:p>
          <a:p>
            <a:pPr algn="l"/>
            <a:r>
              <a:rPr lang="ru-RU" altLang="ru-RU" sz="1400" b="1">
                <a:solidFill>
                  <a:schemeClr val="folHlink"/>
                </a:solidFill>
              </a:rPr>
              <a:t>2. Арамидные нити.</a:t>
            </a:r>
          </a:p>
          <a:p>
            <a:pPr algn="l"/>
            <a:r>
              <a:rPr lang="ru-RU" altLang="ru-RU" sz="1400" b="1">
                <a:solidFill>
                  <a:schemeClr val="folHlink"/>
                </a:solidFill>
              </a:rPr>
              <a:t>3. Центральный силовой элемент:</a:t>
            </a:r>
          </a:p>
          <a:p>
            <a:pPr algn="l"/>
            <a:r>
              <a:rPr lang="ru-RU" altLang="ru-RU" sz="1400" b="1">
                <a:solidFill>
                  <a:schemeClr val="folHlink"/>
                </a:solidFill>
              </a:rPr>
              <a:t>- стальной трос (Т)</a:t>
            </a:r>
          </a:p>
          <a:p>
            <a:pPr algn="l"/>
            <a:r>
              <a:rPr lang="ru-RU" altLang="ru-RU" sz="1400" b="1">
                <a:solidFill>
                  <a:schemeClr val="folHlink"/>
                </a:solidFill>
              </a:rPr>
              <a:t>- стеклопластиковый пруток (П) </a:t>
            </a:r>
          </a:p>
          <a:p>
            <a:pPr algn="l"/>
            <a:r>
              <a:rPr lang="ru-RU" altLang="ru-RU" sz="1400" b="1">
                <a:solidFill>
                  <a:schemeClr val="folHlink"/>
                </a:solidFill>
              </a:rPr>
              <a:t>4. Защитная оболочка из поливинилхлоридного пластиката.</a:t>
            </a:r>
          </a:p>
        </p:txBody>
      </p:sp>
      <p:sp>
        <p:nvSpPr>
          <p:cNvPr id="21513" name="Text Box 14"/>
          <p:cNvSpPr txBox="1">
            <a:spLocks noChangeArrowheads="1"/>
          </p:cNvSpPr>
          <p:nvPr/>
        </p:nvSpPr>
        <p:spPr bwMode="auto">
          <a:xfrm>
            <a:off x="3146425" y="2967038"/>
            <a:ext cx="29718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1400" b="1">
                <a:solidFill>
                  <a:schemeClr val="folHlink"/>
                </a:solidFill>
              </a:rPr>
              <a:t>1. Оптическое волокно.</a:t>
            </a:r>
          </a:p>
          <a:p>
            <a:pPr algn="l"/>
            <a:r>
              <a:rPr lang="ru-RU" altLang="ru-RU" sz="1400" b="1">
                <a:solidFill>
                  <a:schemeClr val="folHlink"/>
                </a:solidFill>
              </a:rPr>
              <a:t>2. Внутримодульный гидрофобный заполнитель.</a:t>
            </a:r>
          </a:p>
          <a:p>
            <a:pPr algn="l"/>
            <a:r>
              <a:rPr lang="ru-RU" altLang="ru-RU" sz="1400" b="1">
                <a:solidFill>
                  <a:schemeClr val="folHlink"/>
                </a:solidFill>
              </a:rPr>
              <a:t>3. Центральный силовой элемент:</a:t>
            </a:r>
          </a:p>
          <a:p>
            <a:pPr algn="l"/>
            <a:r>
              <a:rPr lang="ru-RU" altLang="ru-RU" sz="1400" b="1">
                <a:solidFill>
                  <a:schemeClr val="folHlink"/>
                </a:solidFill>
              </a:rPr>
              <a:t>- стальной трос (T);</a:t>
            </a:r>
          </a:p>
          <a:p>
            <a:pPr algn="l"/>
            <a:r>
              <a:rPr lang="ru-RU" altLang="ru-RU" sz="1400" b="1">
                <a:solidFill>
                  <a:schemeClr val="folHlink"/>
                </a:solidFill>
              </a:rPr>
              <a:t>- стеклопластиковый пруток (П).</a:t>
            </a:r>
          </a:p>
          <a:p>
            <a:pPr algn="l"/>
            <a:r>
              <a:rPr lang="ru-RU" altLang="ru-RU" sz="1400" b="1">
                <a:solidFill>
                  <a:schemeClr val="folHlink"/>
                </a:solidFill>
              </a:rPr>
              <a:t>4. Межмодульный гидрофобный заполнитель.</a:t>
            </a:r>
          </a:p>
        </p:txBody>
      </p:sp>
      <p:sp>
        <p:nvSpPr>
          <p:cNvPr id="21514" name="Text Box 15"/>
          <p:cNvSpPr txBox="1">
            <a:spLocks noChangeArrowheads="1"/>
          </p:cNvSpPr>
          <p:nvPr/>
        </p:nvSpPr>
        <p:spPr bwMode="auto">
          <a:xfrm>
            <a:off x="6388100" y="2984500"/>
            <a:ext cx="27559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1400" b="1">
                <a:solidFill>
                  <a:schemeClr val="folHlink"/>
                </a:solidFill>
              </a:rPr>
              <a:t>1. Оптическое волокно.</a:t>
            </a:r>
          </a:p>
          <a:p>
            <a:pPr algn="l"/>
            <a:r>
              <a:rPr lang="ru-RU" altLang="ru-RU" sz="1400" b="1">
                <a:solidFill>
                  <a:schemeClr val="folHlink"/>
                </a:solidFill>
              </a:rPr>
              <a:t>2. Высокопрочные арамидные нити.</a:t>
            </a:r>
          </a:p>
          <a:p>
            <a:pPr algn="l"/>
            <a:r>
              <a:rPr lang="ru-RU" altLang="ru-RU" sz="1400" b="1">
                <a:solidFill>
                  <a:schemeClr val="folHlink"/>
                </a:solidFill>
              </a:rPr>
              <a:t>3. Оболочка оптического модуля из поливинилхлоридного пластиката (ПВХ).</a:t>
            </a:r>
          </a:p>
          <a:p>
            <a:pPr algn="l"/>
            <a:r>
              <a:rPr lang="ru-RU" altLang="ru-RU" sz="1400" b="1">
                <a:solidFill>
                  <a:schemeClr val="folHlink"/>
                </a:solidFill>
              </a:rPr>
              <a:t>4. Центральный силовой элемент:</a:t>
            </a:r>
          </a:p>
          <a:p>
            <a:pPr algn="l"/>
            <a:r>
              <a:rPr lang="ru-RU" altLang="ru-RU" sz="1400" b="1">
                <a:solidFill>
                  <a:schemeClr val="folHlink"/>
                </a:solidFill>
              </a:rPr>
              <a:t>- стальной трос (T).</a:t>
            </a:r>
          </a:p>
          <a:p>
            <a:pPr algn="l"/>
            <a:r>
              <a:rPr lang="ru-RU" altLang="ru-RU" sz="1400" b="1">
                <a:solidFill>
                  <a:schemeClr val="folHlink"/>
                </a:solidFill>
              </a:rPr>
              <a:t>5. Промежуточная оболочка из ПВХ пластиката.</a:t>
            </a:r>
          </a:p>
          <a:p>
            <a:pPr algn="l"/>
            <a:r>
              <a:rPr lang="ru-RU" altLang="ru-RU" sz="1400" b="1">
                <a:solidFill>
                  <a:schemeClr val="folHlink"/>
                </a:solidFill>
              </a:rPr>
              <a:t>6. Броня-оплетка стальными оцинкованными проволоками диаметром 0,25 мм.</a:t>
            </a:r>
          </a:p>
          <a:p>
            <a:pPr algn="l"/>
            <a:r>
              <a:rPr lang="ru-RU" altLang="ru-RU" sz="1400" b="1">
                <a:solidFill>
                  <a:schemeClr val="folHlink"/>
                </a:solidFill>
              </a:rPr>
              <a:t>7. Наружная оболочка кабеля из ПВХ пластиката.</a:t>
            </a:r>
          </a:p>
        </p:txBody>
      </p:sp>
      <p:sp>
        <p:nvSpPr>
          <p:cNvPr id="21515" name="Text Box 16"/>
          <p:cNvSpPr txBox="1">
            <a:spLocks noChangeArrowheads="1"/>
          </p:cNvSpPr>
          <p:nvPr/>
        </p:nvSpPr>
        <p:spPr bwMode="auto">
          <a:xfrm>
            <a:off x="0" y="6457950"/>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ru-RU" altLang="ru-RU" sz="1000" b="1"/>
              <a:t>26</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2"/>
          <p:cNvSpPr txBox="1">
            <a:spLocks noChangeArrowheads="1"/>
          </p:cNvSpPr>
          <p:nvPr/>
        </p:nvSpPr>
        <p:spPr bwMode="auto">
          <a:xfrm>
            <a:off x="215900" y="2112963"/>
            <a:ext cx="8763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4800" b="1">
                <a:solidFill>
                  <a:srgbClr val="FF9900"/>
                </a:solidFill>
              </a:rPr>
              <a:t>2. Полевые оптические</a:t>
            </a:r>
          </a:p>
          <a:p>
            <a:r>
              <a:rPr lang="ru-RU" altLang="ru-RU" sz="4800" b="1">
                <a:solidFill>
                  <a:srgbClr val="FF9900"/>
                </a:solidFill>
              </a:rPr>
              <a:t>кабели</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79554"/>
                                        </p:tgtEl>
                                        <p:attrNameLst>
                                          <p:attrName>style.visibility</p:attrName>
                                        </p:attrNameLst>
                                      </p:cBhvr>
                                      <p:to>
                                        <p:strVal val="visible"/>
                                      </p:to>
                                    </p:set>
                                    <p:anim calcmode="lin" valueType="num">
                                      <p:cBhvr>
                                        <p:cTn id="7" dur="1000" fill="hold"/>
                                        <p:tgtEl>
                                          <p:spTgt spid="279554"/>
                                        </p:tgtEl>
                                        <p:attrNameLst>
                                          <p:attrName>ppt_w</p:attrName>
                                        </p:attrNameLst>
                                      </p:cBhvr>
                                      <p:tavLst>
                                        <p:tav tm="0">
                                          <p:val>
                                            <p:fltVal val="0"/>
                                          </p:val>
                                        </p:tav>
                                        <p:tav tm="100000">
                                          <p:val>
                                            <p:strVal val="#ppt_w"/>
                                          </p:val>
                                        </p:tav>
                                      </p:tavLst>
                                    </p:anim>
                                    <p:anim calcmode="lin" valueType="num">
                                      <p:cBhvr>
                                        <p:cTn id="8" dur="1000" fill="hold"/>
                                        <p:tgtEl>
                                          <p:spTgt spid="279554"/>
                                        </p:tgtEl>
                                        <p:attrNameLst>
                                          <p:attrName>ppt_h</p:attrName>
                                        </p:attrNameLst>
                                      </p:cBhvr>
                                      <p:tavLst>
                                        <p:tav tm="0">
                                          <p:val>
                                            <p:fltVal val="0"/>
                                          </p:val>
                                        </p:tav>
                                        <p:tav tm="100000">
                                          <p:val>
                                            <p:strVal val="#ppt_h"/>
                                          </p:val>
                                        </p:tav>
                                      </p:tavLst>
                                    </p:anim>
                                    <p:anim calcmode="lin" valueType="num">
                                      <p:cBhvr>
                                        <p:cTn id="9" dur="1000" fill="hold"/>
                                        <p:tgtEl>
                                          <p:spTgt spid="2795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955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bg1"/>
            </a:gs>
            <a:gs pos="100000">
              <a:srgbClr val="00002F"/>
            </a:gs>
          </a:gsLst>
          <a:path path="shape">
            <a:fillToRect l="50000" t="50000" r="50000" b="50000"/>
          </a:path>
        </a:gra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6200" y="188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b="1">
                <a:solidFill>
                  <a:srgbClr val="FFFF00"/>
                </a:solidFill>
                <a:cs typeface="Times New Roman" pitchFamily="18" charset="0"/>
              </a:rPr>
              <a:t>Полевой кабель дальней связи П-294Д</a:t>
            </a:r>
            <a:endParaRPr lang="ru-RU" altLang="ru-RU" b="1">
              <a:solidFill>
                <a:srgbClr val="FFFF00"/>
              </a:solidFill>
            </a:endParaRPr>
          </a:p>
        </p:txBody>
      </p:sp>
      <p:pic>
        <p:nvPicPr>
          <p:cNvPr id="23555" name="Picture 3" descr="кабель дальней связи  на барабане А"/>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35200" y="809625"/>
            <a:ext cx="4483100" cy="3548063"/>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3556" name="Rectangle 5"/>
          <p:cNvSpPr>
            <a:spLocks noChangeArrowheads="1"/>
          </p:cNvSpPr>
          <p:nvPr/>
        </p:nvSpPr>
        <p:spPr bwMode="auto">
          <a:xfrm>
            <a:off x="0" y="4425950"/>
            <a:ext cx="9144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1600" b="1">
                <a:solidFill>
                  <a:srgbClr val="FF3300"/>
                </a:solidFill>
                <a:cs typeface="Times New Roman" pitchFamily="18" charset="0"/>
              </a:rPr>
              <a:t>Основные характеристики: </a:t>
            </a:r>
            <a:endParaRPr lang="ru-RU" altLang="ru-RU" sz="1600">
              <a:solidFill>
                <a:srgbClr val="FF3300"/>
              </a:solidFill>
              <a:cs typeface="Times New Roman" pitchFamily="18" charset="0"/>
            </a:endParaRPr>
          </a:p>
          <a:p>
            <a:pPr algn="l"/>
            <a:r>
              <a:rPr lang="ru-RU" altLang="ru-RU" sz="1600" b="1">
                <a:solidFill>
                  <a:srgbClr val="FFFF00"/>
                </a:solidFill>
              </a:rPr>
              <a:t>- </a:t>
            </a:r>
            <a:r>
              <a:rPr lang="ru-RU" altLang="ru-RU" sz="1600" b="1">
                <a:solidFill>
                  <a:srgbClr val="FFFF00"/>
                </a:solidFill>
                <a:cs typeface="Times New Roman" pitchFamily="18" charset="0"/>
              </a:rPr>
              <a:t>строительная длина - 800 м; </a:t>
            </a:r>
          </a:p>
          <a:p>
            <a:pPr algn="l"/>
            <a:r>
              <a:rPr lang="ru-RU" altLang="ru-RU" sz="1600" b="1">
                <a:solidFill>
                  <a:srgbClr val="FFFF00"/>
                </a:solidFill>
              </a:rPr>
              <a:t>- </a:t>
            </a:r>
            <a:r>
              <a:rPr lang="ru-RU" altLang="ru-RU" sz="1600" b="1">
                <a:solidFill>
                  <a:srgbClr val="FFFF00"/>
                </a:solidFill>
                <a:cs typeface="Times New Roman" pitchFamily="18" charset="0"/>
              </a:rPr>
              <a:t>построен на базе четырех волокон 50/125; </a:t>
            </a:r>
          </a:p>
          <a:p>
            <a:pPr algn="l"/>
            <a:r>
              <a:rPr lang="ru-RU" altLang="ru-RU" sz="1600" b="1">
                <a:solidFill>
                  <a:srgbClr val="FFFF00"/>
                </a:solidFill>
              </a:rPr>
              <a:t>- </a:t>
            </a:r>
            <a:r>
              <a:rPr lang="ru-RU" altLang="ru-RU" sz="1600" b="1">
                <a:solidFill>
                  <a:srgbClr val="FFFF00"/>
                </a:solidFill>
                <a:cs typeface="Times New Roman" pitchFamily="18" charset="0"/>
              </a:rPr>
              <a:t>усилия на разрыв - до 3000 Н; </a:t>
            </a:r>
          </a:p>
          <a:p>
            <a:pPr algn="l"/>
            <a:r>
              <a:rPr lang="ru-RU" altLang="ru-RU" sz="1600" b="1">
                <a:solidFill>
                  <a:srgbClr val="FFFF00"/>
                </a:solidFill>
              </a:rPr>
              <a:t>- </a:t>
            </a:r>
            <a:r>
              <a:rPr lang="ru-RU" altLang="ru-RU" sz="1600" b="1">
                <a:solidFill>
                  <a:srgbClr val="FFFF00"/>
                </a:solidFill>
                <a:cs typeface="Times New Roman" pitchFamily="18" charset="0"/>
              </a:rPr>
              <a:t>температурный диапазон - от -60 до +85 град. С; </a:t>
            </a:r>
          </a:p>
          <a:p>
            <a:pPr algn="l"/>
            <a:r>
              <a:rPr lang="ru-RU" altLang="ru-RU" sz="1600" b="1">
                <a:solidFill>
                  <a:srgbClr val="FFFF00"/>
                </a:solidFill>
              </a:rPr>
              <a:t>- </a:t>
            </a:r>
            <a:r>
              <a:rPr lang="ru-RU" altLang="ru-RU" sz="1600" b="1">
                <a:solidFill>
                  <a:srgbClr val="FFFF00"/>
                </a:solidFill>
                <a:cs typeface="Times New Roman" pitchFamily="18" charset="0"/>
              </a:rPr>
              <a:t>армирован с двух сторон кабельными вилками (полумуфтами) с байонетным зажимом; </a:t>
            </a:r>
          </a:p>
          <a:p>
            <a:pPr algn="l"/>
            <a:r>
              <a:rPr lang="ru-RU" altLang="ru-RU" sz="1600" b="1">
                <a:solidFill>
                  <a:srgbClr val="FFFF00"/>
                </a:solidFill>
              </a:rPr>
              <a:t>- </a:t>
            </a:r>
            <a:r>
              <a:rPr lang="ru-RU" altLang="ru-RU" sz="1600" b="1">
                <a:solidFill>
                  <a:srgbClr val="FFFF00"/>
                </a:solidFill>
                <a:cs typeface="Times New Roman" pitchFamily="18" charset="0"/>
              </a:rPr>
              <a:t>строительные длины наращиваются сочленением кабельных вилок (полумуфт) друг с другом; </a:t>
            </a:r>
          </a:p>
          <a:p>
            <a:pPr algn="l"/>
            <a:r>
              <a:rPr lang="ru-RU" altLang="ru-RU" sz="1600" b="1">
                <a:solidFill>
                  <a:srgbClr val="FFFF00"/>
                </a:solidFill>
              </a:rPr>
              <a:t>- </a:t>
            </a:r>
            <a:r>
              <a:rPr lang="ru-RU" altLang="ru-RU" sz="1600" b="1">
                <a:solidFill>
                  <a:srgbClr val="FFFF00"/>
                </a:solidFill>
                <a:cs typeface="Times New Roman" pitchFamily="18" charset="0"/>
              </a:rPr>
              <a:t>вносимые оптические потери при сочленении кабельных вилок (полумуфт) не более 1 дБ.</a:t>
            </a:r>
            <a:endParaRPr lang="ru-RU" altLang="ru-RU" sz="1600" b="1">
              <a:solidFill>
                <a:srgbClr val="FFFF00"/>
              </a:solidFill>
            </a:endParaRPr>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bg1"/>
            </a:gs>
            <a:gs pos="100000">
              <a:srgbClr val="00002F"/>
            </a:gs>
          </a:gsLst>
          <a:path path="shape">
            <a:fillToRect l="50000" t="50000" r="50000" b="50000"/>
          </a:path>
        </a:gra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39700" y="214313"/>
            <a:ext cx="878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b="1">
                <a:solidFill>
                  <a:srgbClr val="FFFF00"/>
                </a:solidFill>
                <a:cs typeface="Times New Roman" pitchFamily="18" charset="0"/>
              </a:rPr>
              <a:t>Полевой кабель внутриузловой П-294, </a:t>
            </a:r>
          </a:p>
        </p:txBody>
      </p:sp>
      <p:pic>
        <p:nvPicPr>
          <p:cNvPr id="24579" name="Picture 3" descr="кабель связи внутриузловой на барабане Б"/>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7663" y="919163"/>
            <a:ext cx="2124075" cy="273685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4580" name="Rectangle 5"/>
          <p:cNvSpPr>
            <a:spLocks noChangeArrowheads="1"/>
          </p:cNvSpPr>
          <p:nvPr/>
        </p:nvSpPr>
        <p:spPr bwMode="auto">
          <a:xfrm>
            <a:off x="2857500" y="908050"/>
            <a:ext cx="62865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600" b="1">
                <a:solidFill>
                  <a:srgbClr val="FF3300"/>
                </a:solidFill>
                <a:cs typeface="Times New Roman" pitchFamily="18" charset="0"/>
              </a:rPr>
              <a:t>Основные характеристики:</a:t>
            </a:r>
            <a:r>
              <a:rPr lang="ru-RU" altLang="ru-RU" sz="1600" b="1">
                <a:solidFill>
                  <a:srgbClr val="FFFF00"/>
                </a:solidFill>
                <a:cs typeface="Times New Roman" pitchFamily="18" charset="0"/>
              </a:rPr>
              <a:t> </a:t>
            </a:r>
          </a:p>
          <a:p>
            <a:pPr algn="just"/>
            <a:r>
              <a:rPr lang="ru-RU" altLang="ru-RU" sz="1600" b="1">
                <a:solidFill>
                  <a:srgbClr val="FFFF00"/>
                </a:solidFill>
              </a:rPr>
              <a:t>- </a:t>
            </a:r>
            <a:r>
              <a:rPr lang="ru-RU" altLang="ru-RU" sz="1600" b="1">
                <a:solidFill>
                  <a:srgbClr val="FFFF00"/>
                </a:solidFill>
                <a:cs typeface="Times New Roman" pitchFamily="18" charset="0"/>
              </a:rPr>
              <a:t>строительная длина - 400 м; </a:t>
            </a:r>
          </a:p>
          <a:p>
            <a:pPr algn="just"/>
            <a:r>
              <a:rPr lang="ru-RU" altLang="ru-RU" sz="1600" b="1">
                <a:solidFill>
                  <a:srgbClr val="FFFF00"/>
                </a:solidFill>
              </a:rPr>
              <a:t>- </a:t>
            </a:r>
            <a:r>
              <a:rPr lang="ru-RU" altLang="ru-RU" sz="1600" b="1">
                <a:solidFill>
                  <a:srgbClr val="FFFF00"/>
                </a:solidFill>
                <a:cs typeface="Times New Roman" pitchFamily="18" charset="0"/>
              </a:rPr>
              <a:t>построен на базе двух волокон 50/125; </a:t>
            </a:r>
          </a:p>
          <a:p>
            <a:pPr algn="just"/>
            <a:r>
              <a:rPr lang="ru-RU" altLang="ru-RU" sz="1600" b="1">
                <a:solidFill>
                  <a:srgbClr val="FFFF00"/>
                </a:solidFill>
              </a:rPr>
              <a:t>- </a:t>
            </a:r>
            <a:r>
              <a:rPr lang="ru-RU" altLang="ru-RU" sz="1600" b="1">
                <a:solidFill>
                  <a:srgbClr val="FFFF00"/>
                </a:solidFill>
                <a:cs typeface="Times New Roman" pitchFamily="18" charset="0"/>
              </a:rPr>
              <a:t>усилия на разрыв - до 3000 Н; </a:t>
            </a:r>
          </a:p>
          <a:p>
            <a:pPr algn="just"/>
            <a:r>
              <a:rPr lang="ru-RU" altLang="ru-RU" sz="1600" b="1">
                <a:solidFill>
                  <a:srgbClr val="FFFF00"/>
                </a:solidFill>
              </a:rPr>
              <a:t>- </a:t>
            </a:r>
            <a:r>
              <a:rPr lang="ru-RU" altLang="ru-RU" sz="1600" b="1">
                <a:solidFill>
                  <a:srgbClr val="FFFF00"/>
                </a:solidFill>
                <a:cs typeface="Times New Roman" pitchFamily="18" charset="0"/>
              </a:rPr>
              <a:t>температурный диапазон - от -60 до +85 град. С; </a:t>
            </a:r>
          </a:p>
          <a:p>
            <a:pPr algn="just"/>
            <a:r>
              <a:rPr lang="ru-RU" altLang="ru-RU" sz="1600" b="1">
                <a:solidFill>
                  <a:srgbClr val="FFFF00"/>
                </a:solidFill>
              </a:rPr>
              <a:t>- </a:t>
            </a:r>
            <a:r>
              <a:rPr lang="ru-RU" altLang="ru-RU" sz="1600" b="1">
                <a:solidFill>
                  <a:srgbClr val="FFFF00"/>
                </a:solidFill>
                <a:cs typeface="Times New Roman" pitchFamily="18" charset="0"/>
              </a:rPr>
              <a:t>армирован с двух сторон кабельными вилками (полумуфтами) с байонетным зажимом; </a:t>
            </a:r>
          </a:p>
          <a:p>
            <a:pPr algn="just"/>
            <a:r>
              <a:rPr lang="ru-RU" altLang="ru-RU" sz="1600" b="1">
                <a:solidFill>
                  <a:srgbClr val="FFFF00"/>
                </a:solidFill>
              </a:rPr>
              <a:t>- </a:t>
            </a:r>
            <a:r>
              <a:rPr lang="ru-RU" altLang="ru-RU" sz="1600" b="1">
                <a:solidFill>
                  <a:srgbClr val="FFFF00"/>
                </a:solidFill>
                <a:cs typeface="Times New Roman" pitchFamily="18" charset="0"/>
              </a:rPr>
              <a:t>строительные длины наращиваются сочленением кабельных</a:t>
            </a:r>
            <a:r>
              <a:rPr lang="ru-RU" altLang="ru-RU" sz="1600" b="1">
                <a:solidFill>
                  <a:srgbClr val="FFFF00"/>
                </a:solidFill>
              </a:rPr>
              <a:t> </a:t>
            </a:r>
            <a:r>
              <a:rPr lang="ru-RU" altLang="ru-RU" sz="1600" b="1">
                <a:solidFill>
                  <a:srgbClr val="FFFF00"/>
                </a:solidFill>
                <a:cs typeface="Times New Roman" pitchFamily="18" charset="0"/>
              </a:rPr>
              <a:t>вилок (полумуфт) друг с другом; </a:t>
            </a:r>
          </a:p>
          <a:p>
            <a:pPr algn="just"/>
            <a:r>
              <a:rPr lang="ru-RU" altLang="ru-RU" sz="1600" b="1">
                <a:solidFill>
                  <a:srgbClr val="FFFF00"/>
                </a:solidFill>
              </a:rPr>
              <a:t>- </a:t>
            </a:r>
            <a:r>
              <a:rPr lang="ru-RU" altLang="ru-RU" sz="1600" b="1">
                <a:solidFill>
                  <a:srgbClr val="FFFF00"/>
                </a:solidFill>
                <a:cs typeface="Times New Roman" pitchFamily="18" charset="0"/>
              </a:rPr>
              <a:t>вносимые оптические потери при сочленении кабельных вилок (полумуфт) не более 1 дБ.</a:t>
            </a:r>
            <a:endParaRPr lang="ru-RU" altLang="ru-RU" sz="1600" b="1">
              <a:solidFill>
                <a:srgbClr val="FFFF00"/>
              </a:solidFill>
            </a:endParaRPr>
          </a:p>
        </p:txBody>
      </p:sp>
      <p:sp>
        <p:nvSpPr>
          <p:cNvPr id="24581" name="Rectangle 6"/>
          <p:cNvSpPr>
            <a:spLocks noChangeArrowheads="1"/>
          </p:cNvSpPr>
          <p:nvPr/>
        </p:nvSpPr>
        <p:spPr bwMode="auto">
          <a:xfrm>
            <a:off x="0" y="4016375"/>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600" b="1">
                <a:solidFill>
                  <a:schemeClr val="accent1"/>
                </a:solidFill>
                <a:cs typeface="Times New Roman" pitchFamily="18" charset="0"/>
              </a:rPr>
              <a:t>Вилки кабельные (полумуфты) в сочлененном состоянии </a:t>
            </a:r>
            <a:endParaRPr lang="ru-RU" altLang="ru-RU" sz="1600" b="1">
              <a:solidFill>
                <a:schemeClr val="accent1"/>
              </a:solidFill>
            </a:endParaRPr>
          </a:p>
        </p:txBody>
      </p:sp>
      <p:pic>
        <p:nvPicPr>
          <p:cNvPr id="24582" name="Picture 7" descr="Вилки кабельные в сочлененном состоянии"/>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097088" y="4483100"/>
            <a:ext cx="4789487"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200708" name="WordArt 4"/>
          <p:cNvSpPr>
            <a:spLocks noChangeArrowheads="1" noChangeShapeType="1" noTextEdit="1"/>
          </p:cNvSpPr>
          <p:nvPr/>
        </p:nvSpPr>
        <p:spPr bwMode="auto">
          <a:xfrm>
            <a:off x="2611438" y="320675"/>
            <a:ext cx="3857625" cy="484188"/>
          </a:xfrm>
          <a:prstGeom prst="rect">
            <a:avLst/>
          </a:prstGeom>
        </p:spPr>
        <p:txBody>
          <a:bodyPr wrap="none" fromWordArt="1">
            <a:prstTxWarp prst="textPlain">
              <a:avLst>
                <a:gd name="adj" fmla="val 50000"/>
              </a:avLst>
            </a:prstTxWarp>
          </a:bodyPr>
          <a:lstStyle/>
          <a:p>
            <a:r>
              <a:rPr lang="ru-RU" sz="3200" kern="10">
                <a:ln w="0">
                  <a:solidFill>
                    <a:srgbClr val="FFFF99"/>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53882" dir="2700000" algn="ctr" rotWithShape="0">
                    <a:srgbClr val="9999FF">
                      <a:alpha val="79999"/>
                    </a:srgbClr>
                  </a:outerShdw>
                </a:effectLst>
                <a:latin typeface="Impact"/>
              </a:rPr>
              <a:t>Вопросы  занятия</a:t>
            </a:r>
          </a:p>
        </p:txBody>
      </p:sp>
      <p:sp>
        <p:nvSpPr>
          <p:cNvPr id="200710" name="Rectangle 6"/>
          <p:cNvSpPr>
            <a:spLocks noChangeArrowheads="1"/>
          </p:cNvSpPr>
          <p:nvPr/>
        </p:nvSpPr>
        <p:spPr bwMode="auto">
          <a:xfrm>
            <a:off x="96838" y="2057400"/>
            <a:ext cx="450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2800" b="1">
                <a:solidFill>
                  <a:srgbClr val="FF3300"/>
                </a:solidFill>
              </a:rPr>
              <a:t>1.</a:t>
            </a:r>
          </a:p>
        </p:txBody>
      </p:sp>
      <p:sp>
        <p:nvSpPr>
          <p:cNvPr id="200711" name="Rectangle 7"/>
          <p:cNvSpPr>
            <a:spLocks noChangeArrowheads="1"/>
          </p:cNvSpPr>
          <p:nvPr/>
        </p:nvSpPr>
        <p:spPr bwMode="auto">
          <a:xfrm>
            <a:off x="98425" y="2876550"/>
            <a:ext cx="450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2800" b="1">
                <a:solidFill>
                  <a:srgbClr val="FF3300"/>
                </a:solidFill>
              </a:rPr>
              <a:t>2.</a:t>
            </a:r>
          </a:p>
        </p:txBody>
      </p:sp>
      <p:sp>
        <p:nvSpPr>
          <p:cNvPr id="200712" name="Rectangle 8"/>
          <p:cNvSpPr>
            <a:spLocks noChangeArrowheads="1"/>
          </p:cNvSpPr>
          <p:nvPr/>
        </p:nvSpPr>
        <p:spPr bwMode="auto">
          <a:xfrm>
            <a:off x="95250" y="3605213"/>
            <a:ext cx="450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2800" b="1">
                <a:solidFill>
                  <a:srgbClr val="FF3300"/>
                </a:solidFill>
              </a:rPr>
              <a:t>3.</a:t>
            </a:r>
          </a:p>
        </p:txBody>
      </p:sp>
      <p:sp>
        <p:nvSpPr>
          <p:cNvPr id="200713" name="Rectangle 9"/>
          <p:cNvSpPr>
            <a:spLocks noChangeArrowheads="1"/>
          </p:cNvSpPr>
          <p:nvPr/>
        </p:nvSpPr>
        <p:spPr bwMode="auto">
          <a:xfrm>
            <a:off x="677863" y="2868613"/>
            <a:ext cx="84661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2800" b="1">
                <a:solidFill>
                  <a:schemeClr val="accent1"/>
                </a:solidFill>
              </a:rPr>
              <a:t>Полевые оптические кабели.</a:t>
            </a:r>
          </a:p>
        </p:txBody>
      </p:sp>
      <p:sp>
        <p:nvSpPr>
          <p:cNvPr id="200714" name="Rectangle 10"/>
          <p:cNvSpPr>
            <a:spLocks noChangeArrowheads="1"/>
          </p:cNvSpPr>
          <p:nvPr/>
        </p:nvSpPr>
        <p:spPr bwMode="auto">
          <a:xfrm>
            <a:off x="679450" y="3592513"/>
            <a:ext cx="8464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2800" b="1">
                <a:solidFill>
                  <a:schemeClr val="accent1"/>
                </a:solidFill>
              </a:rPr>
              <a:t>Пассивные компоненты ВОЛС.</a:t>
            </a:r>
          </a:p>
        </p:txBody>
      </p:sp>
      <p:sp>
        <p:nvSpPr>
          <p:cNvPr id="200715" name="Rectangle 11"/>
          <p:cNvSpPr>
            <a:spLocks noChangeArrowheads="1"/>
          </p:cNvSpPr>
          <p:nvPr/>
        </p:nvSpPr>
        <p:spPr bwMode="auto">
          <a:xfrm>
            <a:off x="684213" y="4265613"/>
            <a:ext cx="84597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2800" b="1">
                <a:solidFill>
                  <a:schemeClr val="accent1"/>
                </a:solidFill>
              </a:rPr>
              <a:t>Кабели структурированных кабельных систем.</a:t>
            </a:r>
          </a:p>
        </p:txBody>
      </p:sp>
      <p:sp>
        <p:nvSpPr>
          <p:cNvPr id="200716" name="Rectangle 12"/>
          <p:cNvSpPr>
            <a:spLocks noChangeArrowheads="1"/>
          </p:cNvSpPr>
          <p:nvPr/>
        </p:nvSpPr>
        <p:spPr bwMode="auto">
          <a:xfrm>
            <a:off x="95250" y="4294188"/>
            <a:ext cx="450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2800" b="1">
                <a:solidFill>
                  <a:srgbClr val="FF3300"/>
                </a:solidFill>
              </a:rPr>
              <a:t>4.</a:t>
            </a:r>
          </a:p>
        </p:txBody>
      </p:sp>
      <p:sp>
        <p:nvSpPr>
          <p:cNvPr id="200718" name="Rectangle 14"/>
          <p:cNvSpPr>
            <a:spLocks noChangeArrowheads="1"/>
          </p:cNvSpPr>
          <p:nvPr/>
        </p:nvSpPr>
        <p:spPr bwMode="auto">
          <a:xfrm>
            <a:off x="677863" y="2055813"/>
            <a:ext cx="84661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2800" b="1">
                <a:solidFill>
                  <a:schemeClr val="accent1"/>
                </a:solidFill>
              </a:rPr>
              <a:t>Основные типы оптических кабелей связи.</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0708"/>
                                        </p:tgtEl>
                                        <p:attrNameLst>
                                          <p:attrName>style.visibility</p:attrName>
                                        </p:attrNameLst>
                                      </p:cBhvr>
                                      <p:to>
                                        <p:strVal val="visible"/>
                                      </p:to>
                                    </p:set>
                                    <p:anim calcmode="lin" valueType="num">
                                      <p:cBhvr additive="base">
                                        <p:cTn id="7" dur="500" fill="hold"/>
                                        <p:tgtEl>
                                          <p:spTgt spid="200708"/>
                                        </p:tgtEl>
                                        <p:attrNameLst>
                                          <p:attrName>ppt_x</p:attrName>
                                        </p:attrNameLst>
                                      </p:cBhvr>
                                      <p:tavLst>
                                        <p:tav tm="0">
                                          <p:val>
                                            <p:strVal val="#ppt_x"/>
                                          </p:val>
                                        </p:tav>
                                        <p:tav tm="100000">
                                          <p:val>
                                            <p:strVal val="#ppt_x"/>
                                          </p:val>
                                        </p:tav>
                                      </p:tavLst>
                                    </p:anim>
                                    <p:anim calcmode="lin" valueType="num">
                                      <p:cBhvr additive="base">
                                        <p:cTn id="8" dur="500" fill="hold"/>
                                        <p:tgtEl>
                                          <p:spTgt spid="20070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0710"/>
                                        </p:tgtEl>
                                        <p:attrNameLst>
                                          <p:attrName>style.visibility</p:attrName>
                                        </p:attrNameLst>
                                      </p:cBhvr>
                                      <p:to>
                                        <p:strVal val="visible"/>
                                      </p:to>
                                    </p:set>
                                    <p:anim calcmode="lin" valueType="num">
                                      <p:cBhvr additive="base">
                                        <p:cTn id="12" dur="500" fill="hold"/>
                                        <p:tgtEl>
                                          <p:spTgt spid="200710"/>
                                        </p:tgtEl>
                                        <p:attrNameLst>
                                          <p:attrName>ppt_x</p:attrName>
                                        </p:attrNameLst>
                                      </p:cBhvr>
                                      <p:tavLst>
                                        <p:tav tm="0">
                                          <p:val>
                                            <p:strVal val="0-#ppt_w/2"/>
                                          </p:val>
                                        </p:tav>
                                        <p:tav tm="100000">
                                          <p:val>
                                            <p:strVal val="#ppt_x"/>
                                          </p:val>
                                        </p:tav>
                                      </p:tavLst>
                                    </p:anim>
                                    <p:anim calcmode="lin" valueType="num">
                                      <p:cBhvr additive="base">
                                        <p:cTn id="13" dur="500" fill="hold"/>
                                        <p:tgtEl>
                                          <p:spTgt spid="20071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200718"/>
                                        </p:tgtEl>
                                        <p:attrNameLst>
                                          <p:attrName>style.visibility</p:attrName>
                                        </p:attrNameLst>
                                      </p:cBhvr>
                                      <p:to>
                                        <p:strVal val="visible"/>
                                      </p:to>
                                    </p:set>
                                    <p:animEffect transition="in" filter="dissolve">
                                      <p:cBhvr>
                                        <p:cTn id="17" dur="500"/>
                                        <p:tgtEl>
                                          <p:spTgt spid="200718"/>
                                        </p:tgtEl>
                                      </p:cBhvr>
                                    </p:animEffect>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00711"/>
                                        </p:tgtEl>
                                        <p:attrNameLst>
                                          <p:attrName>style.visibility</p:attrName>
                                        </p:attrNameLst>
                                      </p:cBhvr>
                                      <p:to>
                                        <p:strVal val="visible"/>
                                      </p:to>
                                    </p:set>
                                    <p:anim calcmode="lin" valueType="num">
                                      <p:cBhvr additive="base">
                                        <p:cTn id="21" dur="500" fill="hold"/>
                                        <p:tgtEl>
                                          <p:spTgt spid="200711"/>
                                        </p:tgtEl>
                                        <p:attrNameLst>
                                          <p:attrName>ppt_x</p:attrName>
                                        </p:attrNameLst>
                                      </p:cBhvr>
                                      <p:tavLst>
                                        <p:tav tm="0">
                                          <p:val>
                                            <p:strVal val="0-#ppt_w/2"/>
                                          </p:val>
                                        </p:tav>
                                        <p:tav tm="100000">
                                          <p:val>
                                            <p:strVal val="#ppt_x"/>
                                          </p:val>
                                        </p:tav>
                                      </p:tavLst>
                                    </p:anim>
                                    <p:anim calcmode="lin" valueType="num">
                                      <p:cBhvr additive="base">
                                        <p:cTn id="22" dur="500" fill="hold"/>
                                        <p:tgtEl>
                                          <p:spTgt spid="200711"/>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00713"/>
                                        </p:tgtEl>
                                        <p:attrNameLst>
                                          <p:attrName>style.visibility</p:attrName>
                                        </p:attrNameLst>
                                      </p:cBhvr>
                                      <p:to>
                                        <p:strVal val="visible"/>
                                      </p:to>
                                    </p:set>
                                    <p:animEffect transition="in" filter="dissolve">
                                      <p:cBhvr>
                                        <p:cTn id="26" dur="500"/>
                                        <p:tgtEl>
                                          <p:spTgt spid="200713"/>
                                        </p:tgtEl>
                                      </p:cBhvr>
                                    </p:animEffect>
                                  </p:childTnLst>
                                </p:cTn>
                              </p:par>
                            </p:childTnLst>
                          </p:cTn>
                        </p:par>
                        <p:par>
                          <p:cTn id="27" fill="hold" nodeType="afterGroup">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200712"/>
                                        </p:tgtEl>
                                        <p:attrNameLst>
                                          <p:attrName>style.visibility</p:attrName>
                                        </p:attrNameLst>
                                      </p:cBhvr>
                                      <p:to>
                                        <p:strVal val="visible"/>
                                      </p:to>
                                    </p:set>
                                    <p:anim calcmode="lin" valueType="num">
                                      <p:cBhvr additive="base">
                                        <p:cTn id="30" dur="500" fill="hold"/>
                                        <p:tgtEl>
                                          <p:spTgt spid="200712"/>
                                        </p:tgtEl>
                                        <p:attrNameLst>
                                          <p:attrName>ppt_x</p:attrName>
                                        </p:attrNameLst>
                                      </p:cBhvr>
                                      <p:tavLst>
                                        <p:tav tm="0">
                                          <p:val>
                                            <p:strVal val="0-#ppt_w/2"/>
                                          </p:val>
                                        </p:tav>
                                        <p:tav tm="100000">
                                          <p:val>
                                            <p:strVal val="#ppt_x"/>
                                          </p:val>
                                        </p:tav>
                                      </p:tavLst>
                                    </p:anim>
                                    <p:anim calcmode="lin" valueType="num">
                                      <p:cBhvr additive="base">
                                        <p:cTn id="31" dur="500" fill="hold"/>
                                        <p:tgtEl>
                                          <p:spTgt spid="200712"/>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000"/>
                            </p:stCondLst>
                            <p:childTnLst>
                              <p:par>
                                <p:cTn id="33" presetID="9" presetClass="entr" presetSubtype="0" fill="hold" grpId="0" nodeType="afterEffect">
                                  <p:stCondLst>
                                    <p:cond delay="0"/>
                                  </p:stCondLst>
                                  <p:childTnLst>
                                    <p:set>
                                      <p:cBhvr>
                                        <p:cTn id="34" dur="1" fill="hold">
                                          <p:stCondLst>
                                            <p:cond delay="0"/>
                                          </p:stCondLst>
                                        </p:cTn>
                                        <p:tgtEl>
                                          <p:spTgt spid="200714"/>
                                        </p:tgtEl>
                                        <p:attrNameLst>
                                          <p:attrName>style.visibility</p:attrName>
                                        </p:attrNameLst>
                                      </p:cBhvr>
                                      <p:to>
                                        <p:strVal val="visible"/>
                                      </p:to>
                                    </p:set>
                                    <p:animEffect transition="in" filter="dissolve">
                                      <p:cBhvr>
                                        <p:cTn id="35" dur="500"/>
                                        <p:tgtEl>
                                          <p:spTgt spid="200714"/>
                                        </p:tgtEl>
                                      </p:cBhvr>
                                    </p:animEffect>
                                  </p:childTnLst>
                                </p:cTn>
                              </p:par>
                            </p:childTnLst>
                          </p:cTn>
                        </p:par>
                        <p:par>
                          <p:cTn id="36" fill="hold" nodeType="afterGroup">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200716"/>
                                        </p:tgtEl>
                                        <p:attrNameLst>
                                          <p:attrName>style.visibility</p:attrName>
                                        </p:attrNameLst>
                                      </p:cBhvr>
                                      <p:to>
                                        <p:strVal val="visible"/>
                                      </p:to>
                                    </p:set>
                                    <p:anim calcmode="lin" valueType="num">
                                      <p:cBhvr additive="base">
                                        <p:cTn id="39" dur="500" fill="hold"/>
                                        <p:tgtEl>
                                          <p:spTgt spid="200716"/>
                                        </p:tgtEl>
                                        <p:attrNameLst>
                                          <p:attrName>ppt_x</p:attrName>
                                        </p:attrNameLst>
                                      </p:cBhvr>
                                      <p:tavLst>
                                        <p:tav tm="0">
                                          <p:val>
                                            <p:strVal val="0-#ppt_w/2"/>
                                          </p:val>
                                        </p:tav>
                                        <p:tav tm="100000">
                                          <p:val>
                                            <p:strVal val="#ppt_x"/>
                                          </p:val>
                                        </p:tav>
                                      </p:tavLst>
                                    </p:anim>
                                    <p:anim calcmode="lin" valueType="num">
                                      <p:cBhvr additive="base">
                                        <p:cTn id="40" dur="500" fill="hold"/>
                                        <p:tgtEl>
                                          <p:spTgt spid="200716"/>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4000"/>
                            </p:stCondLst>
                            <p:childTnLst>
                              <p:par>
                                <p:cTn id="42" presetID="9" presetClass="entr" presetSubtype="0" fill="hold" grpId="0" nodeType="afterEffect">
                                  <p:stCondLst>
                                    <p:cond delay="0"/>
                                  </p:stCondLst>
                                  <p:childTnLst>
                                    <p:set>
                                      <p:cBhvr>
                                        <p:cTn id="43" dur="1" fill="hold">
                                          <p:stCondLst>
                                            <p:cond delay="0"/>
                                          </p:stCondLst>
                                        </p:cTn>
                                        <p:tgtEl>
                                          <p:spTgt spid="200715"/>
                                        </p:tgtEl>
                                        <p:attrNameLst>
                                          <p:attrName>style.visibility</p:attrName>
                                        </p:attrNameLst>
                                      </p:cBhvr>
                                      <p:to>
                                        <p:strVal val="visible"/>
                                      </p:to>
                                    </p:set>
                                    <p:animEffect transition="in" filter="dissolve">
                                      <p:cBhvr>
                                        <p:cTn id="44" dur="500"/>
                                        <p:tgtEl>
                                          <p:spTgt spid="200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8" grpId="0" animBg="1"/>
      <p:bldP spid="200710" grpId="0" autoUpdateAnimBg="0"/>
      <p:bldP spid="200711" grpId="0" autoUpdateAnimBg="0"/>
      <p:bldP spid="200712" grpId="0" autoUpdateAnimBg="0"/>
      <p:bldP spid="200713" grpId="0" autoUpdateAnimBg="0"/>
      <p:bldP spid="200714" grpId="0" autoUpdateAnimBg="0"/>
      <p:bldP spid="200715" grpId="0" autoUpdateAnimBg="0"/>
      <p:bldP spid="200716" grpId="0" autoUpdateAnimBg="0"/>
      <p:bldP spid="20071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Text Box 4"/>
          <p:cNvSpPr txBox="1">
            <a:spLocks noChangeArrowheads="1"/>
          </p:cNvSpPr>
          <p:nvPr/>
        </p:nvSpPr>
        <p:spPr bwMode="auto">
          <a:xfrm>
            <a:off x="127000" y="2227263"/>
            <a:ext cx="8763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4800" b="1">
                <a:solidFill>
                  <a:srgbClr val="FF9900"/>
                </a:solidFill>
              </a:rPr>
              <a:t>3. Пассивные компоненты ВОЛС</a:t>
            </a:r>
          </a:p>
          <a:p>
            <a:endParaRPr lang="ru-RU" altLang="ru-RU" sz="4800" b="1">
              <a:solidFill>
                <a:srgbClr val="FF990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39620"/>
                                        </p:tgtEl>
                                        <p:attrNameLst>
                                          <p:attrName>style.visibility</p:attrName>
                                        </p:attrNameLst>
                                      </p:cBhvr>
                                      <p:to>
                                        <p:strVal val="visible"/>
                                      </p:to>
                                    </p:set>
                                    <p:anim calcmode="lin" valueType="num">
                                      <p:cBhvr>
                                        <p:cTn id="7" dur="1000" fill="hold"/>
                                        <p:tgtEl>
                                          <p:spTgt spid="239620"/>
                                        </p:tgtEl>
                                        <p:attrNameLst>
                                          <p:attrName>ppt_w</p:attrName>
                                        </p:attrNameLst>
                                      </p:cBhvr>
                                      <p:tavLst>
                                        <p:tav tm="0">
                                          <p:val>
                                            <p:fltVal val="0"/>
                                          </p:val>
                                        </p:tav>
                                        <p:tav tm="100000">
                                          <p:val>
                                            <p:strVal val="#ppt_w"/>
                                          </p:val>
                                        </p:tav>
                                      </p:tavLst>
                                    </p:anim>
                                    <p:anim calcmode="lin" valueType="num">
                                      <p:cBhvr>
                                        <p:cTn id="8" dur="1000" fill="hold"/>
                                        <p:tgtEl>
                                          <p:spTgt spid="239620"/>
                                        </p:tgtEl>
                                        <p:attrNameLst>
                                          <p:attrName>ppt_h</p:attrName>
                                        </p:attrNameLst>
                                      </p:cBhvr>
                                      <p:tavLst>
                                        <p:tav tm="0">
                                          <p:val>
                                            <p:fltVal val="0"/>
                                          </p:val>
                                        </p:tav>
                                        <p:tav tm="100000">
                                          <p:val>
                                            <p:strVal val="#ppt_h"/>
                                          </p:val>
                                        </p:tav>
                                      </p:tavLst>
                                    </p:anim>
                                    <p:anim calcmode="lin" valueType="num">
                                      <p:cBhvr>
                                        <p:cTn id="9" dur="1000" fill="hold"/>
                                        <p:tgtEl>
                                          <p:spTgt spid="2396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96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CC"/>
            </a:gs>
            <a:gs pos="100000">
              <a:srgbClr val="00005E"/>
            </a:gs>
          </a:gsLst>
          <a:path path="shape">
            <a:fillToRect l="50000" t="50000" r="50000" b="50000"/>
          </a:path>
        </a:gradFill>
        <a:effectLst/>
      </p:bgPr>
    </p:bg>
    <p:spTree>
      <p:nvGrpSpPr>
        <p:cNvPr id="1" name=""/>
        <p:cNvGrpSpPr/>
        <p:nvPr/>
      </p:nvGrpSpPr>
      <p:grpSpPr>
        <a:xfrm>
          <a:off x="0" y="0"/>
          <a:ext cx="0" cy="0"/>
          <a:chOff x="0" y="0"/>
          <a:chExt cx="0" cy="0"/>
        </a:xfrm>
      </p:grpSpPr>
      <p:sp>
        <p:nvSpPr>
          <p:cNvPr id="1028" name="Rectangle 10"/>
          <p:cNvSpPr>
            <a:spLocks noChangeArrowheads="1"/>
          </p:cNvSpPr>
          <p:nvPr/>
        </p:nvSpPr>
        <p:spPr bwMode="auto">
          <a:xfrm>
            <a:off x="0" y="3041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1587"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p>
        </p:txBody>
      </p:sp>
      <p:graphicFrame>
        <p:nvGraphicFramePr>
          <p:cNvPr id="221199" name="Object 15"/>
          <p:cNvGraphicFramePr>
            <a:graphicFrameLocks noChangeAspect="1"/>
          </p:cNvGraphicFramePr>
          <p:nvPr/>
        </p:nvGraphicFramePr>
        <p:xfrm>
          <a:off x="50800" y="1063625"/>
          <a:ext cx="9029700" cy="3465513"/>
        </p:xfrm>
        <a:graphic>
          <a:graphicData uri="http://schemas.openxmlformats.org/presentationml/2006/ole">
            <mc:AlternateContent xmlns:mc="http://schemas.openxmlformats.org/markup-compatibility/2006">
              <mc:Choice xmlns:v="urn:schemas-microsoft-com:vml" Requires="v">
                <p:oleObj spid="_x0000_s1032" name="Visio" r:id="rId3" imgW="4451604" imgH="1708404" progId="Visio.Drawing.11">
                  <p:embed/>
                </p:oleObj>
              </mc:Choice>
              <mc:Fallback>
                <p:oleObj name="Visio" r:id="rId3" imgW="4451604" imgH="1708404" progId="Visio.Drawing.11">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1063625"/>
                        <a:ext cx="9029700"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1202" name="Rectangle 18"/>
          <p:cNvSpPr>
            <a:spLocks noChangeArrowheads="1"/>
          </p:cNvSpPr>
          <p:nvPr/>
        </p:nvSpPr>
        <p:spPr bwMode="auto">
          <a:xfrm>
            <a:off x="0" y="4970463"/>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2000" b="1">
                <a:solidFill>
                  <a:schemeClr val="folHlink"/>
                </a:solidFill>
              </a:rPr>
              <a:t>Рис. 3.1. Основные разновидности оптических соединителей.</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21199"/>
                                        </p:tgtEl>
                                        <p:attrNameLst>
                                          <p:attrName>style.visibility</p:attrName>
                                        </p:attrNameLst>
                                      </p:cBhvr>
                                      <p:to>
                                        <p:strVal val="visible"/>
                                      </p:to>
                                    </p:set>
                                    <p:animEffect transition="in" filter="dissolve">
                                      <p:cBhvr>
                                        <p:cTn id="7" dur="500"/>
                                        <p:tgtEl>
                                          <p:spTgt spid="22119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1202"/>
                                        </p:tgtEl>
                                        <p:attrNameLst>
                                          <p:attrName>style.visibility</p:attrName>
                                        </p:attrNameLst>
                                      </p:cBhvr>
                                      <p:to>
                                        <p:strVal val="visible"/>
                                      </p:to>
                                    </p:set>
                                    <p:animEffect transition="in" filter="wipe(down)">
                                      <p:cBhvr>
                                        <p:cTn id="11" dur="500"/>
                                        <p:tgtEl>
                                          <p:spTgt spid="22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0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26626" name="Rectangle 1028"/>
          <p:cNvSpPr>
            <a:spLocks noChangeArrowheads="1"/>
          </p:cNvSpPr>
          <p:nvPr/>
        </p:nvSpPr>
        <p:spPr bwMode="auto">
          <a:xfrm>
            <a:off x="0" y="2814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p>
        </p:txBody>
      </p:sp>
      <p:sp>
        <p:nvSpPr>
          <p:cNvPr id="229385" name="Rectangle 1033"/>
          <p:cNvSpPr>
            <a:spLocks noChangeArrowheads="1"/>
          </p:cNvSpPr>
          <p:nvPr/>
        </p:nvSpPr>
        <p:spPr bwMode="auto">
          <a:xfrm>
            <a:off x="0" y="2413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b="1">
                <a:solidFill>
                  <a:srgbClr val="FF3300"/>
                </a:solidFill>
              </a:rPr>
              <a:t>3.1.  Назначение разъемов и основные требования к ним.</a:t>
            </a:r>
          </a:p>
        </p:txBody>
      </p:sp>
      <p:sp>
        <p:nvSpPr>
          <p:cNvPr id="229386" name="Rectangle 1034"/>
          <p:cNvSpPr>
            <a:spLocks noChangeArrowheads="1"/>
          </p:cNvSpPr>
          <p:nvPr/>
        </p:nvSpPr>
        <p:spPr bwMode="auto">
          <a:xfrm>
            <a:off x="0" y="652463"/>
            <a:ext cx="91440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tabLst>
                <a:tab pos="685800" algn="l"/>
              </a:tabLst>
              <a:defRPr sz="2400">
                <a:solidFill>
                  <a:schemeClr val="tx1"/>
                </a:solidFill>
                <a:latin typeface="Times New Roman" pitchFamily="18" charset="0"/>
              </a:defRPr>
            </a:lvl1pPr>
            <a:lvl2pPr marL="742950" indent="-285750">
              <a:tabLst>
                <a:tab pos="685800" algn="l"/>
              </a:tabLst>
              <a:defRPr sz="2400">
                <a:solidFill>
                  <a:schemeClr val="tx1"/>
                </a:solidFill>
                <a:latin typeface="Times New Roman" pitchFamily="18" charset="0"/>
              </a:defRPr>
            </a:lvl2pPr>
            <a:lvl3pPr marL="1143000" indent="-228600">
              <a:tabLst>
                <a:tab pos="685800" algn="l"/>
              </a:tabLst>
              <a:defRPr sz="2400">
                <a:solidFill>
                  <a:schemeClr val="tx1"/>
                </a:solidFill>
                <a:latin typeface="Times New Roman" pitchFamily="18" charset="0"/>
              </a:defRPr>
            </a:lvl3pPr>
            <a:lvl4pPr marL="1600200" indent="-228600">
              <a:tabLst>
                <a:tab pos="685800" algn="l"/>
              </a:tabLst>
              <a:defRPr sz="2400">
                <a:solidFill>
                  <a:schemeClr val="tx1"/>
                </a:solidFill>
                <a:latin typeface="Times New Roman" pitchFamily="18" charset="0"/>
              </a:defRPr>
            </a:lvl4pPr>
            <a:lvl5pPr marL="2057400" indent="-228600">
              <a:tabLst>
                <a:tab pos="685800" algn="l"/>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685800" algn="l"/>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685800" algn="l"/>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685800" algn="l"/>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685800" algn="l"/>
              </a:tabLst>
              <a:defRPr sz="2400">
                <a:solidFill>
                  <a:schemeClr val="tx1"/>
                </a:solidFill>
                <a:latin typeface="Times New Roman" pitchFamily="18" charset="0"/>
              </a:defRPr>
            </a:lvl9pPr>
          </a:lstStyle>
          <a:p>
            <a:pPr algn="l"/>
            <a:r>
              <a:rPr lang="ru-RU" altLang="ru-RU" sz="2000" b="1"/>
              <a:t>В перечень основных функций оптического разъема входит:</a:t>
            </a:r>
          </a:p>
          <a:p>
            <a:pPr algn="l"/>
            <a:r>
              <a:rPr lang="ru-RU" altLang="ru-RU" sz="2000" b="1">
                <a:solidFill>
                  <a:schemeClr val="folHlink"/>
                </a:solidFill>
              </a:rPr>
              <a:t>- обеспечение ввода волокна в точку сращивания с заданным радиусом изгиба;</a:t>
            </a:r>
          </a:p>
          <a:p>
            <a:pPr algn="l"/>
            <a:r>
              <a:rPr lang="ru-RU" altLang="ru-RU" sz="2000" b="1">
                <a:solidFill>
                  <a:schemeClr val="folHlink"/>
                </a:solidFill>
              </a:rPr>
              <a:t>- защита волокна от внешних механических и климатических воздействий;</a:t>
            </a:r>
          </a:p>
          <a:p>
            <a:pPr algn="l"/>
            <a:r>
              <a:rPr lang="ru-RU" altLang="ru-RU" sz="2000" b="1">
                <a:solidFill>
                  <a:schemeClr val="folHlink"/>
                </a:solidFill>
              </a:rPr>
              <a:t>- фиксация волокна в центрирующей системе.</a:t>
            </a:r>
          </a:p>
          <a:p>
            <a:pPr algn="l"/>
            <a:endParaRPr lang="ru-RU" altLang="ru-RU" sz="2000" b="1">
              <a:solidFill>
                <a:schemeClr val="folHlink"/>
              </a:solidFill>
            </a:endParaRPr>
          </a:p>
          <a:p>
            <a:pPr algn="l"/>
            <a:r>
              <a:rPr lang="ru-RU" altLang="ru-RU" sz="2000" b="1"/>
              <a:t>Изделия должны отвечать следующим основным техническим требованиям:</a:t>
            </a:r>
          </a:p>
          <a:p>
            <a:pPr algn="l"/>
            <a:r>
              <a:rPr lang="ru-RU" altLang="ru-RU" sz="2000" b="1">
                <a:solidFill>
                  <a:schemeClr val="folHlink"/>
                </a:solidFill>
              </a:rPr>
              <a:t>- внесение минимального затухания в сочетании с получением высокого затухания обратного рассеяния;</a:t>
            </a:r>
          </a:p>
          <a:p>
            <a:pPr algn="l"/>
            <a:r>
              <a:rPr lang="ru-RU" altLang="ru-RU" sz="2000" b="1">
                <a:solidFill>
                  <a:schemeClr val="folHlink"/>
                </a:solidFill>
              </a:rPr>
              <a:t>- обеспечение долговременной стабильности и воспроизводимости параметров;</a:t>
            </a:r>
          </a:p>
          <a:p>
            <a:pPr algn="l"/>
            <a:r>
              <a:rPr lang="ru-RU" altLang="ru-RU" sz="2000" b="1">
                <a:solidFill>
                  <a:schemeClr val="folHlink"/>
                </a:solidFill>
              </a:rPr>
              <a:t>- высокая механическая прочность при минимальных габаритах и массе;</a:t>
            </a:r>
          </a:p>
          <a:p>
            <a:pPr algn="l"/>
            <a:r>
              <a:rPr lang="ru-RU" altLang="ru-RU" sz="2000" b="1">
                <a:solidFill>
                  <a:schemeClr val="folHlink"/>
                </a:solidFill>
              </a:rPr>
              <a:t>- простота установки на кабель;</a:t>
            </a:r>
          </a:p>
          <a:p>
            <a:pPr algn="l"/>
            <a:r>
              <a:rPr lang="ru-RU" altLang="ru-RU" sz="2000" b="1">
                <a:solidFill>
                  <a:schemeClr val="folHlink"/>
                </a:solidFill>
              </a:rPr>
              <a:t>- простота процесса подключения и отключения;</a:t>
            </a:r>
          </a:p>
          <a:p>
            <a:pPr algn="l"/>
            <a:r>
              <a:rPr lang="ru-RU" altLang="ru-RU" sz="2000" b="1">
                <a:solidFill>
                  <a:schemeClr val="folHlink"/>
                </a:solidFill>
              </a:rPr>
              <a:t>- наличие у наконечников выпуклых торцевых поверхностей;</a:t>
            </a:r>
          </a:p>
          <a:p>
            <a:pPr algn="l"/>
            <a:r>
              <a:rPr lang="ru-RU" altLang="ru-RU" sz="2000" b="1">
                <a:solidFill>
                  <a:schemeClr val="folHlink"/>
                </a:solidFill>
              </a:rPr>
              <a:t>- предварительная специальная обработка наконечников.</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9385"/>
                                        </p:tgtEl>
                                        <p:attrNameLst>
                                          <p:attrName>style.visibility</p:attrName>
                                        </p:attrNameLst>
                                      </p:cBhvr>
                                      <p:to>
                                        <p:strVal val="visible"/>
                                      </p:to>
                                    </p:set>
                                    <p:animEffect transition="in" filter="dissolve">
                                      <p:cBhvr>
                                        <p:cTn id="7" dur="500"/>
                                        <p:tgtEl>
                                          <p:spTgt spid="22938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29386"/>
                                        </p:tgtEl>
                                        <p:attrNameLst>
                                          <p:attrName>style.visibility</p:attrName>
                                        </p:attrNameLst>
                                      </p:cBhvr>
                                      <p:to>
                                        <p:strVal val="visible"/>
                                      </p:to>
                                    </p:set>
                                    <p:animEffect transition="in" filter="dissolve">
                                      <p:cBhvr>
                                        <p:cTn id="11" dur="500"/>
                                        <p:tgtEl>
                                          <p:spTgt spid="229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5" grpId="0"/>
      <p:bldP spid="22938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248835" name="Rectangle 3"/>
          <p:cNvSpPr>
            <a:spLocks noChangeArrowheads="1"/>
          </p:cNvSpPr>
          <p:nvPr/>
        </p:nvSpPr>
        <p:spPr bwMode="auto">
          <a:xfrm>
            <a:off x="0" y="449263"/>
            <a:ext cx="9144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tabLst>
                <a:tab pos="685800" algn="l"/>
              </a:tabLst>
              <a:defRPr sz="2400">
                <a:solidFill>
                  <a:schemeClr val="tx1"/>
                </a:solidFill>
                <a:latin typeface="Times New Roman" pitchFamily="18" charset="0"/>
              </a:defRPr>
            </a:lvl1pPr>
            <a:lvl2pPr marL="742950" indent="-285750">
              <a:tabLst>
                <a:tab pos="685800" algn="l"/>
              </a:tabLst>
              <a:defRPr sz="2400">
                <a:solidFill>
                  <a:schemeClr val="tx1"/>
                </a:solidFill>
                <a:latin typeface="Times New Roman" pitchFamily="18" charset="0"/>
              </a:defRPr>
            </a:lvl2pPr>
            <a:lvl3pPr marL="1143000" indent="-228600">
              <a:tabLst>
                <a:tab pos="685800" algn="l"/>
              </a:tabLst>
              <a:defRPr sz="2400">
                <a:solidFill>
                  <a:schemeClr val="tx1"/>
                </a:solidFill>
                <a:latin typeface="Times New Roman" pitchFamily="18" charset="0"/>
              </a:defRPr>
            </a:lvl3pPr>
            <a:lvl4pPr marL="1600200" indent="-228600">
              <a:tabLst>
                <a:tab pos="685800" algn="l"/>
              </a:tabLst>
              <a:defRPr sz="2400">
                <a:solidFill>
                  <a:schemeClr val="tx1"/>
                </a:solidFill>
                <a:latin typeface="Times New Roman" pitchFamily="18" charset="0"/>
              </a:defRPr>
            </a:lvl4pPr>
            <a:lvl5pPr marL="2057400" indent="-228600">
              <a:tabLst>
                <a:tab pos="685800" algn="l"/>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685800" algn="l"/>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685800" algn="l"/>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685800" algn="l"/>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685800" algn="l"/>
              </a:tabLst>
              <a:defRPr sz="2400">
                <a:solidFill>
                  <a:schemeClr val="tx1"/>
                </a:solidFill>
                <a:latin typeface="Times New Roman" pitchFamily="18" charset="0"/>
              </a:defRPr>
            </a:lvl9pPr>
          </a:lstStyle>
          <a:p>
            <a:r>
              <a:rPr lang="ru-RU" altLang="ru-RU" sz="2000" b="1"/>
              <a:t>Требования стандартов к оптическим разъемам содержатся в обоих основных нормативных документах (TIA/EIA-568-A и ISO/IEC-11801).</a:t>
            </a:r>
          </a:p>
          <a:p>
            <a:pPr algn="just"/>
            <a:endParaRPr lang="ru-RU" altLang="ru-RU" sz="2000"/>
          </a:p>
          <a:p>
            <a:r>
              <a:rPr lang="ru-RU" altLang="ru-RU" sz="2000" b="1">
                <a:solidFill>
                  <a:schemeClr val="folHlink"/>
                </a:solidFill>
              </a:rPr>
              <a:t>Стандарты нормируют только самые общие положения и задают:</a:t>
            </a:r>
          </a:p>
          <a:p>
            <a:pPr algn="just"/>
            <a:r>
              <a:rPr lang="ru-RU" altLang="ru-RU" sz="2000" b="1">
                <a:solidFill>
                  <a:schemeClr val="folHlink"/>
                </a:solidFill>
              </a:rPr>
              <a:t>- тип разъемов, допустимых для применения в оптических подсистемах СКС;</a:t>
            </a:r>
          </a:p>
          <a:p>
            <a:pPr algn="just"/>
            <a:r>
              <a:rPr lang="ru-RU" altLang="ru-RU" sz="2000" b="1">
                <a:solidFill>
                  <a:schemeClr val="folHlink"/>
                </a:solidFill>
              </a:rPr>
              <a:t>- основные передаточные параметры разъемов различных типов;</a:t>
            </a:r>
          </a:p>
          <a:p>
            <a:pPr algn="just"/>
            <a:r>
              <a:rPr lang="ru-RU" altLang="ru-RU" sz="2000" b="1">
                <a:solidFill>
                  <a:schemeClr val="folHlink"/>
                </a:solidFill>
              </a:rPr>
              <a:t>- требования к долговечности разъемов;</a:t>
            </a:r>
          </a:p>
          <a:p>
            <a:pPr algn="just"/>
            <a:r>
              <a:rPr lang="ru-RU" altLang="ru-RU" sz="2000" b="1">
                <a:solidFill>
                  <a:schemeClr val="folHlink"/>
                </a:solidFill>
              </a:rPr>
              <a:t>- правила подключения оптических разъемов.</a:t>
            </a:r>
          </a:p>
        </p:txBody>
      </p:sp>
      <p:graphicFrame>
        <p:nvGraphicFramePr>
          <p:cNvPr id="248963" name="Group 131"/>
          <p:cNvGraphicFramePr>
            <a:graphicFrameLocks noGrp="1"/>
          </p:cNvGraphicFramePr>
          <p:nvPr/>
        </p:nvGraphicFramePr>
        <p:xfrm>
          <a:off x="190500" y="3609975"/>
          <a:ext cx="8775700" cy="2114551"/>
        </p:xfrm>
        <a:graphic>
          <a:graphicData uri="http://schemas.openxmlformats.org/drawingml/2006/table">
            <a:tbl>
              <a:tblPr/>
              <a:tblGrid>
                <a:gridCol w="4760913"/>
                <a:gridCol w="2171700"/>
                <a:gridCol w="1843087"/>
              </a:tblGrid>
              <a:tr h="274402">
                <a:tc gridSpan="3">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Таблица 6</a:t>
                      </a:r>
                      <a:endParaRPr kumimoji="0" lang="ru-RU" sz="1200" b="1" i="0" u="none" strike="noStrike" cap="none" normalizeH="0" baseline="0" smtClean="0">
                        <a:ln>
                          <a:noFill/>
                        </a:ln>
                        <a:solidFill>
                          <a:schemeClr val="folHlink"/>
                        </a:solidFill>
                        <a:effectLst/>
                        <a:latin typeface="Times New Roman" pitchFamily="18" charset="0"/>
                      </a:endParaRPr>
                    </a:p>
                  </a:txBody>
                  <a:tcPr marT="45734" marB="45734" horzOverflow="overflow">
                    <a:lnL cap="flat">
                      <a:noFill/>
                    </a:lnL>
                    <a:lnR cap="flat">
                      <a:noFill/>
                    </a:lnR>
                    <a:lnT cap="flat">
                      <a:noFill/>
                    </a:lnT>
                    <a:lnB>
                      <a:noFill/>
                    </a:lnB>
                    <a:lnTlToBr>
                      <a:noFill/>
                    </a:lnTlToBr>
                    <a:lnBlToTr>
                      <a:noFill/>
                    </a:lnBlToTr>
                    <a:noFill/>
                  </a:tcPr>
                </a:tc>
                <a:tc hMerge="1">
                  <a:txBody>
                    <a:bodyPr/>
                    <a:lstStyle/>
                    <a:p>
                      <a:endParaRPr lang="ru-RU"/>
                    </a:p>
                  </a:txBody>
                  <a:tcPr/>
                </a:tc>
                <a:tc hMerge="1">
                  <a:txBody>
                    <a:bodyPr/>
                    <a:lstStyle/>
                    <a:p>
                      <a:endParaRPr lang="ru-RU"/>
                    </a:p>
                  </a:txBody>
                  <a:tcPr/>
                </a:tc>
              </a:tr>
              <a:tr h="498625">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3300"/>
                          </a:solidFill>
                          <a:effectLst/>
                          <a:latin typeface="Times New Roman" pitchFamily="18" charset="0"/>
                          <a:cs typeface="Times New Roman" pitchFamily="18" charset="0"/>
                        </a:rPr>
                        <a:t>Основные характеристики оптических разъемов по </a:t>
                      </a: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ISO</a:t>
                      </a:r>
                      <a:r>
                        <a:rPr kumimoji="0" lang="ru-RU" sz="1600" b="1" i="0" u="none" strike="noStrike" cap="none" normalizeH="0" baseline="0" smtClean="0">
                          <a:ln>
                            <a:noFill/>
                          </a:ln>
                          <a:solidFill>
                            <a:srgbClr val="FF3300"/>
                          </a:solidFill>
                          <a:effectLst/>
                          <a:latin typeface="Times New Roman" pitchFamily="18" charset="0"/>
                          <a:cs typeface="Times New Roman" pitchFamily="18" charset="0"/>
                        </a:rPr>
                        <a:t>/IEC 11801</a:t>
                      </a:r>
                      <a:endParaRPr kumimoji="0" lang="ru-RU" sz="1600" b="1" i="0" u="none" strike="noStrike" cap="none" normalizeH="0" baseline="0" smtClean="0">
                        <a:ln>
                          <a:noFill/>
                        </a:ln>
                        <a:solidFill>
                          <a:srgbClr val="FF3300"/>
                        </a:solidFill>
                        <a:effectLst/>
                        <a:latin typeface="Times New Roman" pitchFamily="18" charset="0"/>
                      </a:endParaRPr>
                    </a:p>
                  </a:txBody>
                  <a:tcPr marT="45734" marB="45734" anchor="ctr" horzOverflow="overflow">
                    <a:lnL cap="flat">
                      <a:noFill/>
                    </a:lnL>
                    <a:lnR cap="flat">
                      <a:noFill/>
                    </a:lnR>
                    <a:lnT>
                      <a:noFill/>
                    </a:lnT>
                    <a:lnB w="28575" cap="flat" cmpd="sng" algn="ctr">
                      <a:solidFill>
                        <a:srgbClr val="FF33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3538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rPr>
                        <a:t>Параметр</a:t>
                      </a:r>
                      <a:endParaRPr kumimoji="0" lang="ru-RU" sz="1600" b="1" i="0" u="none" strike="noStrike" cap="none" normalizeH="0" baseline="0" smtClean="0">
                        <a:ln>
                          <a:noFill/>
                        </a:ln>
                        <a:solidFill>
                          <a:schemeClr val="folHlink"/>
                        </a:solidFill>
                        <a:effectLst/>
                        <a:latin typeface="Times New Roman" pitchFamily="18" charset="0"/>
                      </a:endParaRPr>
                    </a:p>
                  </a:txBody>
                  <a:tcPr marT="45734" marB="45734"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rPr>
                        <a:t>Многомодовые</a:t>
                      </a:r>
                      <a:endParaRPr kumimoji="0" lang="ru-RU" sz="1600" b="1" i="0" u="none" strike="noStrike" cap="none" normalizeH="0" baseline="0" smtClean="0">
                        <a:ln>
                          <a:noFill/>
                        </a:ln>
                        <a:solidFill>
                          <a:schemeClr val="folHlink"/>
                        </a:solidFill>
                        <a:effectLst/>
                        <a:latin typeface="Times New Roman" pitchFamily="18" charset="0"/>
                      </a:endParaRPr>
                    </a:p>
                  </a:txBody>
                  <a:tcPr marT="45734" marB="45734"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rPr>
                        <a:t>Одномодовые</a:t>
                      </a:r>
                      <a:endParaRPr kumimoji="0" lang="ru-RU" sz="1600" b="1" i="0" u="none" strike="noStrike" cap="none" normalizeH="0" baseline="0" smtClean="0">
                        <a:ln>
                          <a:noFill/>
                        </a:ln>
                        <a:solidFill>
                          <a:schemeClr val="folHlink"/>
                        </a:solidFill>
                        <a:effectLst/>
                        <a:latin typeface="Times New Roman" pitchFamily="18" charset="0"/>
                      </a:endParaRPr>
                    </a:p>
                  </a:txBody>
                  <a:tcPr marT="45734" marB="45734"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r h="33538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rPr>
                        <a:t>Затухание</a:t>
                      </a:r>
                      <a:endParaRPr kumimoji="0" lang="ru-RU" sz="1600" b="1" i="0" u="none" strike="noStrike" cap="none" normalizeH="0" baseline="0" smtClean="0">
                        <a:ln>
                          <a:noFill/>
                        </a:ln>
                        <a:solidFill>
                          <a:schemeClr val="folHlink"/>
                        </a:solidFill>
                        <a:effectLst/>
                        <a:latin typeface="Times New Roman" pitchFamily="18" charset="0"/>
                      </a:endParaRPr>
                    </a:p>
                  </a:txBody>
                  <a:tcPr marT="45734" marB="45734"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rPr>
                        <a:t></a:t>
                      </a: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rPr>
                        <a:t> 0,5</a:t>
                      </a:r>
                      <a:endParaRPr kumimoji="0" lang="ru-RU" sz="16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endParaRPr>
                    </a:p>
                  </a:txBody>
                  <a:tcPr marT="45734" marB="45734"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rPr>
                        <a:t></a:t>
                      </a: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rPr>
                        <a:t> 0,5</a:t>
                      </a:r>
                      <a:endParaRPr kumimoji="0" lang="ru-RU" sz="16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endParaRPr>
                    </a:p>
                  </a:txBody>
                  <a:tcPr marT="45734" marB="45734"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r h="33538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rPr>
                        <a:t>Коэффициент обратного отражения, дБ</a:t>
                      </a:r>
                      <a:endParaRPr kumimoji="0" lang="ru-RU" sz="1600" b="1" i="0" u="none" strike="noStrike" cap="none" normalizeH="0" baseline="0" smtClean="0">
                        <a:ln>
                          <a:noFill/>
                        </a:ln>
                        <a:solidFill>
                          <a:schemeClr val="folHlink"/>
                        </a:solidFill>
                        <a:effectLst/>
                        <a:latin typeface="Times New Roman" pitchFamily="18" charset="0"/>
                      </a:endParaRPr>
                    </a:p>
                  </a:txBody>
                  <a:tcPr marT="45734" marB="45734"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rPr>
                        <a:t></a:t>
                      </a: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rPr>
                        <a:t> -20</a:t>
                      </a:r>
                      <a:endParaRPr kumimoji="0" lang="ru-RU" sz="16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endParaRPr>
                    </a:p>
                  </a:txBody>
                  <a:tcPr marT="45734" marB="45734"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rPr>
                        <a:t></a:t>
                      </a: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rPr>
                        <a:t> -26</a:t>
                      </a:r>
                      <a:endParaRPr kumimoji="0" lang="ru-RU" sz="16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endParaRPr>
                    </a:p>
                  </a:txBody>
                  <a:tcPr marT="45734" marB="45734"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r h="33538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rPr>
                        <a:t>Количество циклов содинения-разъединения</a:t>
                      </a:r>
                      <a:endParaRPr kumimoji="0" lang="ru-RU" sz="1600" b="1" i="0" u="none" strike="noStrike" cap="none" normalizeH="0" baseline="0" smtClean="0">
                        <a:ln>
                          <a:noFill/>
                        </a:ln>
                        <a:solidFill>
                          <a:schemeClr val="folHlink"/>
                        </a:solidFill>
                        <a:effectLst/>
                        <a:latin typeface="Times New Roman" pitchFamily="18" charset="0"/>
                      </a:endParaRPr>
                    </a:p>
                  </a:txBody>
                  <a:tcPr marT="45734" marB="45734"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rPr>
                        <a:t>500</a:t>
                      </a:r>
                      <a:endParaRPr kumimoji="0" lang="ru-RU" sz="1600" b="1" i="0" u="none" strike="noStrike" cap="none" normalizeH="0" baseline="0" smtClean="0">
                        <a:ln>
                          <a:noFill/>
                        </a:ln>
                        <a:solidFill>
                          <a:schemeClr val="folHlink"/>
                        </a:solidFill>
                        <a:effectLst/>
                        <a:latin typeface="Times New Roman" pitchFamily="18" charset="0"/>
                      </a:endParaRPr>
                    </a:p>
                  </a:txBody>
                  <a:tcPr marT="45734" marB="45734"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rPr>
                        <a:t>500</a:t>
                      </a:r>
                      <a:endParaRPr kumimoji="0" lang="ru-RU" sz="1600" b="1" i="0" u="none" strike="noStrike" cap="none" normalizeH="0" baseline="0" smtClean="0">
                        <a:ln>
                          <a:noFill/>
                        </a:ln>
                        <a:solidFill>
                          <a:schemeClr val="folHlink"/>
                        </a:solidFill>
                        <a:effectLst/>
                        <a:latin typeface="Times New Roman" pitchFamily="18" charset="0"/>
                      </a:endParaRPr>
                    </a:p>
                  </a:txBody>
                  <a:tcPr marT="45734" marB="45734"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8835"/>
                                        </p:tgtEl>
                                        <p:attrNameLst>
                                          <p:attrName>style.visibility</p:attrName>
                                        </p:attrNameLst>
                                      </p:cBhvr>
                                      <p:to>
                                        <p:strVal val="visible"/>
                                      </p:to>
                                    </p:set>
                                    <p:animEffect transition="in" filter="dissolve">
                                      <p:cBhvr>
                                        <p:cTn id="7" dur="500"/>
                                        <p:tgtEl>
                                          <p:spTgt spid="24883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48963"/>
                                        </p:tgtEl>
                                        <p:attrNameLst>
                                          <p:attrName>style.visibility</p:attrName>
                                        </p:attrNameLst>
                                      </p:cBhvr>
                                      <p:to>
                                        <p:strVal val="visible"/>
                                      </p:to>
                                    </p:set>
                                    <p:animEffect transition="in" filter="dissolve">
                                      <p:cBhvr>
                                        <p:cTn id="11" dur="500"/>
                                        <p:tgtEl>
                                          <p:spTgt spid="248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247811" name="Rectangle 3"/>
          <p:cNvSpPr>
            <a:spLocks noChangeArrowheads="1"/>
          </p:cNvSpPr>
          <p:nvPr/>
        </p:nvSpPr>
        <p:spPr bwMode="auto">
          <a:xfrm>
            <a:off x="0" y="571500"/>
            <a:ext cx="91440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t>В СКС, согласно действующим редакциям стандартов, можно использовать оптические разъемы только двух типов - SC и ST. Во всех вновь создаваемых СКС должны применяться только разъемы типа SC. В существующих СКС с разъемами типа ST их можно продолжать использовать, при расширении таких СКС тоже можно применять ST разъемы. Для подключения к СКС сетевого оборудования с разъемами других типов предлагается использовать оконечные шнуры, с одной стороны которого установлены вилки разъема SC, а с другой - вилки разъема другого типа. Не исключается также применение адаптеров (переходников) с разъемов SC на разъемы другого типа.</a:t>
            </a:r>
          </a:p>
          <a:p>
            <a:pPr algn="just"/>
            <a:r>
              <a:rPr lang="ru-RU" altLang="ru-RU" sz="1800" b="1"/>
              <a:t>Разъем должен снабжаться символьной маркировкой в виде букв А и В. Вилку с маркировкой А всегда необходимо подключать к розетке с такой же маркировкой, и наоборот. Двойная вилка SC разъема по стандарту должна иметь разную маркировку своих половин, причем, если смотреть па нее со стороны наконечников так, чтобы ключи были сверху, то левая вилка всегда маркирована буквой А, а правая - буквой В. Маркировка проходной розетки имеет одну особенность. По разным своим сторонам она имеет разную маркировку (рис. 4.16). Смысл маркировки вилок и розеток разъема SC заключается в том, что она позволяет определить направление «движения» оптического сигнала. Вилка с маркировкой А всегда является источником, а розетка с такой же маркировкой - приемником, и наоборот. Аналогично на сетевом оборудовании розетка с маркировкой А является входом оптического приемника, а с маркировкой В выходом оптического передатчика.</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7811"/>
                                        </p:tgtEl>
                                        <p:attrNameLst>
                                          <p:attrName>style.visibility</p:attrName>
                                        </p:attrNameLst>
                                      </p:cBhvr>
                                      <p:to>
                                        <p:strVal val="visible"/>
                                      </p:to>
                                    </p:set>
                                    <p:animEffect transition="in" filter="dissolve">
                                      <p:cBhvr>
                                        <p:cTn id="7" dur="500"/>
                                        <p:tgtEl>
                                          <p:spTgt spid="247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0" y="244475"/>
            <a:ext cx="91440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600" b="1"/>
              <a:t>В настоящее время большинство разъемов рассчитано на соединение двух световодов. Существуют конструкции, получившие название групповых (или многоканальных) разъемов, которые обеспечивают одновременное сращивание двух или более пар волоконных световодов. При этом доля таких конструкций в общем объеме растет очень быстрыми темпами. Для применения в специальных условиях эксплуатации (повышенная влажность, пары агрессивных материалов и т.д.) используются герметичные разъемы. Известны и конструкции так называемых гибридных разъемов, позволяющих одновременно сращивать как световоды, так и электрические проводники.</a:t>
            </a:r>
          </a:p>
          <a:p>
            <a:pPr algn="just"/>
            <a:r>
              <a:rPr lang="ru-RU" altLang="ru-RU" sz="1600" b="1"/>
              <a:t>Подавляющее большинство современных конструкций разъемов реализуют контактную схему соединения. Разъемы контактного типа (рис. 31) предполагают соединение световодов встык причем дополнительно контролируется параллельность их осей друг другу и минимально возможное расстояние между торцами.</a:t>
            </a:r>
          </a:p>
          <a:p>
            <a:pPr algn="just"/>
            <a:r>
              <a:rPr lang="ru-RU" altLang="ru-RU" sz="1600" b="1"/>
              <a:t>За счет такой конструкции соединители контактного типа позволяют получить существенно лучшие массогабаритные показатели и принципиально меньшее затухание сигнала (отсутствуют потери на френелевское отражение). По этой причине основой большинства конструкций разъемов контактного типа является штекерный наконечник. Этот наконечник вставляется в юстирующий элемент в виде втулки, а сам разъем содержит два основных компонента: вилку (коннектор) и розетку (coupler).</a:t>
            </a:r>
          </a:p>
        </p:txBody>
      </p:sp>
      <p:graphicFrame>
        <p:nvGraphicFramePr>
          <p:cNvPr id="285696" name="Object 1024"/>
          <p:cNvGraphicFramePr>
            <a:graphicFrameLocks noChangeAspect="1"/>
          </p:cNvGraphicFramePr>
          <p:nvPr/>
        </p:nvGraphicFramePr>
        <p:xfrm>
          <a:off x="1851025" y="4718050"/>
          <a:ext cx="5297488" cy="1770063"/>
        </p:xfrm>
        <a:graphic>
          <a:graphicData uri="http://schemas.openxmlformats.org/presentationml/2006/ole">
            <mc:AlternateContent xmlns:mc="http://schemas.openxmlformats.org/markup-compatibility/2006">
              <mc:Choice xmlns:v="urn:schemas-microsoft-com:vml" Requires="v">
                <p:oleObj spid="_x0000_s2056" name="VISIO" r:id="rId3" imgW="4680000" imgH="1563120" progId="Visio.Drawing.6">
                  <p:embed/>
                </p:oleObj>
              </mc:Choice>
              <mc:Fallback>
                <p:oleObj name="VISIO" r:id="rId3" imgW="4680000" imgH="1563120" progId="Visio.Drawing.6">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025" y="4718050"/>
                        <a:ext cx="5297488"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789" name="Rectangle 5"/>
          <p:cNvSpPr>
            <a:spLocks noChangeArrowheads="1"/>
          </p:cNvSpPr>
          <p:nvPr/>
        </p:nvSpPr>
        <p:spPr bwMode="auto">
          <a:xfrm>
            <a:off x="1384300" y="6407150"/>
            <a:ext cx="632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800" b="1">
                <a:solidFill>
                  <a:srgbClr val="FFFF00"/>
                </a:solidFill>
              </a:rPr>
              <a:t>Рис. 3.2. Оптических разъем контактного типа.</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6786"/>
                                        </p:tgtEl>
                                        <p:attrNameLst>
                                          <p:attrName>style.visibility</p:attrName>
                                        </p:attrNameLst>
                                      </p:cBhvr>
                                      <p:to>
                                        <p:strVal val="visible"/>
                                      </p:to>
                                    </p:set>
                                    <p:animEffect transition="in" filter="dissolve">
                                      <p:cBhvr>
                                        <p:cTn id="7" dur="500"/>
                                        <p:tgtEl>
                                          <p:spTgt spid="246786"/>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285696"/>
                                        </p:tgtEl>
                                        <p:attrNameLst>
                                          <p:attrName>style.visibility</p:attrName>
                                        </p:attrNameLst>
                                      </p:cBhvr>
                                      <p:to>
                                        <p:strVal val="visible"/>
                                      </p:to>
                                    </p:set>
                                    <p:anim calcmode="lin" valueType="num">
                                      <p:cBhvr additive="base">
                                        <p:cTn id="11" dur="500" fill="hold"/>
                                        <p:tgtEl>
                                          <p:spTgt spid="285696"/>
                                        </p:tgtEl>
                                        <p:attrNameLst>
                                          <p:attrName>ppt_x</p:attrName>
                                        </p:attrNameLst>
                                      </p:cBhvr>
                                      <p:tavLst>
                                        <p:tav tm="0">
                                          <p:val>
                                            <p:strVal val="#ppt_x"/>
                                          </p:val>
                                        </p:tav>
                                        <p:tav tm="100000">
                                          <p:val>
                                            <p:strVal val="#ppt_x"/>
                                          </p:val>
                                        </p:tav>
                                      </p:tavLst>
                                    </p:anim>
                                    <p:anim calcmode="lin" valueType="num">
                                      <p:cBhvr additive="base">
                                        <p:cTn id="12" dur="500" fill="hold"/>
                                        <p:tgtEl>
                                          <p:spTgt spid="285696"/>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46789"/>
                                        </p:tgtEl>
                                        <p:attrNameLst>
                                          <p:attrName>style.visibility</p:attrName>
                                        </p:attrNameLst>
                                      </p:cBhvr>
                                      <p:to>
                                        <p:strVal val="visible"/>
                                      </p:to>
                                    </p:set>
                                    <p:anim calcmode="lin" valueType="num">
                                      <p:cBhvr additive="base">
                                        <p:cTn id="16" dur="500" fill="hold"/>
                                        <p:tgtEl>
                                          <p:spTgt spid="246789"/>
                                        </p:tgtEl>
                                        <p:attrNameLst>
                                          <p:attrName>ppt_x</p:attrName>
                                        </p:attrNameLst>
                                      </p:cBhvr>
                                      <p:tavLst>
                                        <p:tav tm="0">
                                          <p:val>
                                            <p:strVal val="#ppt_x"/>
                                          </p:val>
                                        </p:tav>
                                        <p:tav tm="100000">
                                          <p:val>
                                            <p:strVal val="#ppt_x"/>
                                          </p:val>
                                        </p:tav>
                                      </p:tavLst>
                                    </p:anim>
                                    <p:anim calcmode="lin" valueType="num">
                                      <p:cBhvr additive="base">
                                        <p:cTn id="17" dur="500" fill="hold"/>
                                        <p:tgtEl>
                                          <p:spTgt spid="246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p:bldP spid="24678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245763" name="Rectangle 3"/>
          <p:cNvSpPr>
            <a:spLocks noChangeArrowheads="1"/>
          </p:cNvSpPr>
          <p:nvPr/>
        </p:nvSpPr>
        <p:spPr bwMode="auto">
          <a:xfrm>
            <a:off x="0" y="100013"/>
            <a:ext cx="9144000"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rgbClr val="FFFF00"/>
                </a:solidFill>
              </a:rPr>
              <a:t>Основная масса разъемов, выпускаемых промышленностью, реализована по так называемой симметричной схеме, то есть оба сращиваемых световода армируются одинаковыми вилками, которые затем с двух сторон вставляются в соединительную розетку, снабженным специальным центратором. Существует также достаточно немногочисленная группа оптических разъемов, которые содержат всего два элемента: вилку и розетку. Такие соединители получили название несиммметричных.</a:t>
            </a:r>
          </a:p>
          <a:p>
            <a:pPr algn="just"/>
            <a:r>
              <a:rPr lang="ru-RU" altLang="ru-RU" sz="1800" b="1">
                <a:solidFill>
                  <a:srgbClr val="FFFF00"/>
                </a:solidFill>
              </a:rPr>
              <a:t>Разъемы изготавливаются как в многомодовом, так и в одномодовом варианте, причем последний конструктивно оформляется аналогично многомодовому разъему и отличается в основном более жесткими допусками на геометрические размеры наконечника вилки и центрирующих элементов розетки, позволяющими удержать потери при сращивании одномодовых световодов в приемлемых пределах. Так, например, стандартный диаметр отверстия наконечника вилки для армирования одномодовых световодов составляет 126+1/-0 мкм, тогда как в наконечниках вилок для многомодовых волокон значение этого параметра составляет 127+2/-0 мкм.</a:t>
            </a:r>
          </a:p>
          <a:p>
            <a:pPr algn="just"/>
            <a:r>
              <a:rPr lang="ru-RU" altLang="ru-RU" sz="1800" b="1">
                <a:solidFill>
                  <a:srgbClr val="FFFF00"/>
                </a:solidFill>
              </a:rPr>
              <a:t>Многие многомодовые разъемы имеют вилки нескольких разновидностей, рассчитанные для установки на волокно с различным диаметром оболочки (125, 140, 280 мкм и т.д.). Конструктивно они отличаются друг от друга только диаметром отверстия наконечника.</a:t>
            </a:r>
          </a:p>
          <a:p>
            <a:pPr algn="just"/>
            <a:r>
              <a:rPr lang="ru-RU" altLang="ru-RU" sz="1800" b="1">
                <a:solidFill>
                  <a:srgbClr val="FFFF00"/>
                </a:solidFill>
              </a:rPr>
              <a:t>Рабочий температурный диапазон большинства конструкций оптических разъемов составляет от -40 до +85 °С, то есть совпадает с рабочим температурным диапазоном большинства конструкций кабелей внешней прокладки.</a:t>
            </a:r>
          </a:p>
          <a:p>
            <a:pPr algn="just"/>
            <a:r>
              <a:rPr lang="ru-RU" altLang="ru-RU" sz="1800" b="1">
                <a:solidFill>
                  <a:srgbClr val="FFFF00"/>
                </a:solidFill>
              </a:rPr>
              <a:t>Основные параметры некоторых типов оптических разъемов приводятся в табл. 7, а схема подключения представлена на рис. 3.3.</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763"/>
                                        </p:tgtEl>
                                        <p:attrNameLst>
                                          <p:attrName>style.visibility</p:attrName>
                                        </p:attrNameLst>
                                      </p:cBhvr>
                                      <p:to>
                                        <p:strVal val="visible"/>
                                      </p:to>
                                    </p:set>
                                    <p:animEffect transition="in" filter="dissolve">
                                      <p:cBhvr>
                                        <p:cTn id="7" dur="500"/>
                                        <p:tgtEl>
                                          <p:spTgt spid="245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pic>
        <p:nvPicPr>
          <p:cNvPr id="244738" name="Picture 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15480"/>
          <a:stretch>
            <a:fillRect/>
          </a:stretch>
        </p:blipFill>
        <p:spPr bwMode="auto">
          <a:xfrm>
            <a:off x="1828800" y="215900"/>
            <a:ext cx="5468938" cy="211455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44740" name="Rectangle 4"/>
          <p:cNvSpPr>
            <a:spLocks noChangeArrowheads="1"/>
          </p:cNvSpPr>
          <p:nvPr/>
        </p:nvSpPr>
        <p:spPr bwMode="auto">
          <a:xfrm>
            <a:off x="1843088" y="2547938"/>
            <a:ext cx="5507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800" b="1">
                <a:solidFill>
                  <a:srgbClr val="FFFF00"/>
                </a:solidFill>
              </a:rPr>
              <a:t>Рис. 3.3. Схема подключения оптического разъема.</a:t>
            </a:r>
          </a:p>
        </p:txBody>
      </p:sp>
      <p:graphicFrame>
        <p:nvGraphicFramePr>
          <p:cNvPr id="245051" name="Group 315"/>
          <p:cNvGraphicFramePr>
            <a:graphicFrameLocks noGrp="1"/>
          </p:cNvGraphicFramePr>
          <p:nvPr/>
        </p:nvGraphicFramePr>
        <p:xfrm>
          <a:off x="392113" y="3155950"/>
          <a:ext cx="8359775" cy="3309938"/>
        </p:xfrm>
        <a:graphic>
          <a:graphicData uri="http://schemas.openxmlformats.org/drawingml/2006/table">
            <a:tbl>
              <a:tblPr/>
              <a:tblGrid>
                <a:gridCol w="1301750"/>
                <a:gridCol w="1627187"/>
                <a:gridCol w="1949450"/>
                <a:gridCol w="1828800"/>
                <a:gridCol w="1652588"/>
              </a:tblGrid>
              <a:tr h="244475">
                <a:tc gridSpan="5">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Таблица 7</a:t>
                      </a:r>
                      <a:endParaRPr kumimoji="0" lang="ru-RU" sz="1400" b="1"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4338">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3300"/>
                          </a:solidFill>
                          <a:effectLst/>
                          <a:latin typeface="Times New Roman" pitchFamily="18" charset="0"/>
                          <a:cs typeface="Times New Roman" pitchFamily="18" charset="0"/>
                        </a:rPr>
                        <a:t>Основные параметры оптических разъемов</a:t>
                      </a:r>
                      <a:endParaRPr kumimoji="0" lang="ru-RU" sz="1600" b="1" i="0" u="none" strike="noStrike" cap="none" normalizeH="0" baseline="0" smtClean="0">
                        <a:ln>
                          <a:noFill/>
                        </a:ln>
                        <a:solidFill>
                          <a:srgbClr val="FF3300"/>
                        </a:solidFill>
                        <a:effectLst/>
                        <a:latin typeface="Times New Roman" pitchFamily="18" charset="0"/>
                      </a:endParaRPr>
                    </a:p>
                  </a:txBody>
                  <a:tcPr anchor="ctr" horzOverflow="overflow">
                    <a:lnL cap="flat">
                      <a:noFill/>
                    </a:lnL>
                    <a:lnR cap="flat">
                      <a:noFill/>
                    </a:lnR>
                    <a:lnT>
                      <a:noFill/>
                    </a:lnT>
                    <a:lnB w="28575" cap="flat" cmpd="sng" algn="ctr">
                      <a:solidFill>
                        <a:srgbClr val="FF33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4475">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66FF33"/>
                          </a:solidFill>
                          <a:effectLst/>
                          <a:latin typeface="Times New Roman" pitchFamily="18" charset="0"/>
                          <a:cs typeface="Times New Roman" pitchFamily="18" charset="0"/>
                        </a:rPr>
                        <a:t>Тип разъема</a:t>
                      </a:r>
                      <a:endParaRPr kumimoji="0" lang="ru-RU" sz="1600" b="1" i="0" u="none" strike="noStrike" cap="none" normalizeH="0" baseline="0" smtClean="0">
                        <a:ln>
                          <a:noFill/>
                        </a:ln>
                        <a:solidFill>
                          <a:srgbClr val="66FF33"/>
                        </a:solidFill>
                        <a:effectLst/>
                        <a:latin typeface="Times New Roman" pitchFamily="18"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66FF33"/>
                          </a:solidFill>
                          <a:effectLst/>
                          <a:latin typeface="Times New Roman" pitchFamily="18" charset="0"/>
                          <a:cs typeface="Times New Roman" pitchFamily="18" charset="0"/>
                        </a:rPr>
                        <a:t>Материал</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66FF33"/>
                          </a:solidFill>
                          <a:effectLst/>
                          <a:latin typeface="Times New Roman" pitchFamily="18" charset="0"/>
                          <a:cs typeface="Times New Roman" pitchFamily="18" charset="0"/>
                        </a:rPr>
                        <a:t>наконечника</a:t>
                      </a:r>
                      <a:endParaRPr kumimoji="0" lang="ru-RU" sz="1600" b="1" i="0" u="none" strike="noStrike" cap="none" normalizeH="0" baseline="0" smtClean="0">
                        <a:ln>
                          <a:noFill/>
                        </a:ln>
                        <a:solidFill>
                          <a:srgbClr val="66FF33"/>
                        </a:solidFill>
                        <a:effectLst/>
                        <a:latin typeface="Times New Roman" pitchFamily="18"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66FF33"/>
                          </a:solidFill>
                          <a:effectLst/>
                          <a:latin typeface="Times New Roman" pitchFamily="18" charset="0"/>
                          <a:cs typeface="Times New Roman" pitchFamily="18" charset="0"/>
                        </a:rPr>
                        <a:t>Фиксатор</a:t>
                      </a:r>
                      <a:endParaRPr kumimoji="0" lang="ru-RU" sz="1600" b="1" i="0" u="none" strike="noStrike" cap="none" normalizeH="0" baseline="0" smtClean="0">
                        <a:ln>
                          <a:noFill/>
                        </a:ln>
                        <a:solidFill>
                          <a:srgbClr val="66FF33"/>
                        </a:solidFill>
                        <a:effectLst/>
                        <a:latin typeface="Times New Roman" pitchFamily="18"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66FF33"/>
                          </a:solidFill>
                          <a:effectLst/>
                          <a:latin typeface="Times New Roman" pitchFamily="18" charset="0"/>
                          <a:cs typeface="Times New Roman" pitchFamily="18" charset="0"/>
                        </a:rPr>
                        <a:t>Среднее затухание на длине волны 1300нм, дБ</a:t>
                      </a:r>
                      <a:endParaRPr kumimoji="0" lang="ru-RU" sz="1600" b="1" i="0" u="none" strike="noStrike" cap="none" normalizeH="0" baseline="0" smtClean="0">
                        <a:ln>
                          <a:noFill/>
                        </a:ln>
                        <a:solidFill>
                          <a:srgbClr val="66FF33"/>
                        </a:solidFill>
                        <a:effectLst/>
                        <a:latin typeface="Times New Roman" pitchFamily="18"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hMerge="1">
                  <a:txBody>
                    <a:bodyPr/>
                    <a:lstStyle/>
                    <a:p>
                      <a:endParaRPr lang="ru-RU"/>
                    </a:p>
                  </a:txBody>
                  <a:tcPr/>
                </a:tc>
              </a:tr>
              <a:tr h="24447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многомодовый</a:t>
                      </a:r>
                      <a:endParaRPr kumimoji="0" lang="ru-RU" sz="1600" b="1" i="0" u="none" strike="noStrike" cap="none" normalizeH="0" baseline="0" smtClean="0">
                        <a:ln>
                          <a:noFill/>
                        </a:ln>
                        <a:solidFill>
                          <a:schemeClr val="tx2"/>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одномодовый</a:t>
                      </a:r>
                      <a:endParaRPr kumimoji="0" lang="ru-RU" sz="1600" b="1" i="0" u="none" strike="noStrike" cap="none" normalizeH="0" baseline="0" smtClean="0">
                        <a:ln>
                          <a:noFill/>
                        </a:ln>
                        <a:solidFill>
                          <a:schemeClr val="tx2"/>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Times New Roman" pitchFamily="18" charset="0"/>
                          <a:cs typeface="Times New Roman" pitchFamily="18" charset="0"/>
                        </a:rPr>
                        <a:t>SC</a:t>
                      </a:r>
                      <a:endParaRPr kumimoji="0" lang="en-US"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Керамика</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Защелка</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0,2</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0,25</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Times New Roman" pitchFamily="18" charset="0"/>
                          <a:cs typeface="Times New Roman" pitchFamily="18" charset="0"/>
                        </a:rPr>
                        <a:t>ST</a:t>
                      </a:r>
                      <a:endParaRPr kumimoji="0" lang="en-US"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Керамика</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Байонетный</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0,25</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0,3</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Times New Roman" pitchFamily="18" charset="0"/>
                          <a:cs typeface="Times New Roman" pitchFamily="18" charset="0"/>
                        </a:rPr>
                        <a:t>FC</a:t>
                      </a:r>
                      <a:endParaRPr kumimoji="0" lang="en-US"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Керамика</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Накидная гайка</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0,2</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0,3</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Times New Roman" pitchFamily="18" charset="0"/>
                          <a:cs typeface="Times New Roman" pitchFamily="18" charset="0"/>
                        </a:rPr>
                        <a:t>LC</a:t>
                      </a:r>
                      <a:endParaRPr kumimoji="0" lang="en-US"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Керамика</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Защелка</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0,</a:t>
                      </a:r>
                      <a:r>
                        <a:rPr kumimoji="0" lang="en-US" sz="1600" b="1" i="0" u="none" strike="noStrike" cap="none" normalizeH="0" baseline="0" smtClean="0">
                          <a:ln>
                            <a:noFill/>
                          </a:ln>
                          <a:solidFill>
                            <a:srgbClr val="FFFF00"/>
                          </a:solidFill>
                          <a:effectLst/>
                          <a:latin typeface="Times New Roman" pitchFamily="18" charset="0"/>
                          <a:cs typeface="Times New Roman" pitchFamily="18" charset="0"/>
                        </a:rPr>
                        <a:t>1</a:t>
                      </a:r>
                      <a:endParaRPr kumimoji="0" lang="en-US"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0,</a:t>
                      </a:r>
                      <a:r>
                        <a:rPr kumimoji="0" lang="en-US" sz="1600" b="1" i="0" u="none" strike="noStrike" cap="none" normalizeH="0" baseline="0" smtClean="0">
                          <a:ln>
                            <a:noFill/>
                          </a:ln>
                          <a:solidFill>
                            <a:srgbClr val="FFFF00"/>
                          </a:solidFill>
                          <a:effectLst/>
                          <a:latin typeface="Times New Roman" pitchFamily="18" charset="0"/>
                          <a:cs typeface="Times New Roman" pitchFamily="18" charset="0"/>
                        </a:rPr>
                        <a:t>1</a:t>
                      </a:r>
                      <a:endParaRPr kumimoji="0" lang="en-US"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Times New Roman" pitchFamily="18" charset="0"/>
                          <a:cs typeface="Times New Roman" pitchFamily="18" charset="0"/>
                        </a:rPr>
                        <a:t>E-2000</a:t>
                      </a:r>
                      <a:endParaRPr kumimoji="0" lang="en-US"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Мельхиор</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защелка</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0,2</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00"/>
                          </a:solidFill>
                          <a:effectLst/>
                          <a:latin typeface="Times New Roman" pitchFamily="18" charset="0"/>
                          <a:cs typeface="Times New Roman" pitchFamily="18" charset="0"/>
                        </a:rPr>
                        <a:t>0,25</a:t>
                      </a:r>
                      <a:endParaRPr kumimoji="0" lang="ru-RU" sz="16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44738"/>
                                        </p:tgtEl>
                                        <p:attrNameLst>
                                          <p:attrName>style.visibility</p:attrName>
                                        </p:attrNameLst>
                                      </p:cBhvr>
                                      <p:to>
                                        <p:strVal val="visible"/>
                                      </p:to>
                                    </p:set>
                                    <p:animEffect transition="in" filter="dissolve">
                                      <p:cBhvr>
                                        <p:cTn id="7" dur="500"/>
                                        <p:tgtEl>
                                          <p:spTgt spid="244738"/>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4740"/>
                                        </p:tgtEl>
                                        <p:attrNameLst>
                                          <p:attrName>style.visibility</p:attrName>
                                        </p:attrNameLst>
                                      </p:cBhvr>
                                      <p:to>
                                        <p:strVal val="visible"/>
                                      </p:to>
                                    </p:set>
                                    <p:anim calcmode="lin" valueType="num">
                                      <p:cBhvr additive="base">
                                        <p:cTn id="11" dur="500" fill="hold"/>
                                        <p:tgtEl>
                                          <p:spTgt spid="244740"/>
                                        </p:tgtEl>
                                        <p:attrNameLst>
                                          <p:attrName>ppt_x</p:attrName>
                                        </p:attrNameLst>
                                      </p:cBhvr>
                                      <p:tavLst>
                                        <p:tav tm="0">
                                          <p:val>
                                            <p:strVal val="#ppt_x"/>
                                          </p:val>
                                        </p:tav>
                                        <p:tav tm="100000">
                                          <p:val>
                                            <p:strVal val="#ppt_x"/>
                                          </p:val>
                                        </p:tav>
                                      </p:tavLst>
                                    </p:anim>
                                    <p:anim calcmode="lin" valueType="num">
                                      <p:cBhvr additive="base">
                                        <p:cTn id="12" dur="500" fill="hold"/>
                                        <p:tgtEl>
                                          <p:spTgt spid="244740"/>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245051"/>
                                        </p:tgtEl>
                                        <p:attrNameLst>
                                          <p:attrName>style.visibility</p:attrName>
                                        </p:attrNameLst>
                                      </p:cBhvr>
                                      <p:to>
                                        <p:strVal val="visible"/>
                                      </p:to>
                                    </p:set>
                                    <p:animEffect transition="in" filter="dissolve">
                                      <p:cBhvr>
                                        <p:cTn id="16" dur="500"/>
                                        <p:tgtEl>
                                          <p:spTgt spid="245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773238" y="165100"/>
            <a:ext cx="513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b="1">
                <a:solidFill>
                  <a:srgbClr val="FF3300"/>
                </a:solidFill>
              </a:rPr>
              <a:t>3.2. Основные типы разъемов СКС.</a:t>
            </a:r>
          </a:p>
        </p:txBody>
      </p:sp>
      <p:pic>
        <p:nvPicPr>
          <p:cNvPr id="31747" name="Picture 3" descr="Кон"/>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b="9373"/>
          <a:stretch>
            <a:fillRect/>
          </a:stretch>
        </p:blipFill>
        <p:spPr bwMode="auto">
          <a:xfrm>
            <a:off x="50800" y="841375"/>
            <a:ext cx="2630488" cy="150495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4"/>
          <p:cNvSpPr txBox="1">
            <a:spLocks noChangeArrowheads="1"/>
          </p:cNvSpPr>
          <p:nvPr/>
        </p:nvSpPr>
        <p:spPr bwMode="auto">
          <a:xfrm>
            <a:off x="2020888" y="1912938"/>
            <a:ext cx="538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2000" b="1">
                <a:solidFill>
                  <a:schemeClr val="bg1"/>
                </a:solidFill>
                <a:latin typeface="Arial" charset="0"/>
              </a:rPr>
              <a:t>SC</a:t>
            </a:r>
            <a:endParaRPr lang="ru-RU" altLang="ru-RU" sz="2000" b="1">
              <a:solidFill>
                <a:schemeClr val="bg1"/>
              </a:solidFill>
              <a:latin typeface="Arial" charset="0"/>
            </a:endParaRPr>
          </a:p>
        </p:txBody>
      </p:sp>
      <p:sp>
        <p:nvSpPr>
          <p:cNvPr id="31749" name="Rectangle 5"/>
          <p:cNvSpPr>
            <a:spLocks noChangeArrowheads="1"/>
          </p:cNvSpPr>
          <p:nvPr/>
        </p:nvSpPr>
        <p:spPr bwMode="auto">
          <a:xfrm>
            <a:off x="2833688" y="781050"/>
            <a:ext cx="6310312"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200" b="1">
                <a:solidFill>
                  <a:srgbClr val="FFFF00"/>
                </a:solidFill>
              </a:rPr>
              <a:t>Разъем SC (от англ, subscriber connector - «абонентский разъем», иногда используется такая неофициальная расшифровка этого сокращения, как Stick-and-Click - «вставь и защелкни») был разработан в 1986 году японской телекоммуникационной корпорацией NTT для использования в абонентских устройствах различного назначения. В настоящее время нормирован международным стандартом IEC-874-13. Действующими редакциями стандартов он определен как основной тип разъема для применения в СКС. Основная идея, заложенная в его конструкцию, состоит в создании устройства с пластмассовым корпусом, хороню защищающим наконечник и обеспечивающим плавное подключение и отключение линейным движением.</a:t>
            </a:r>
            <a:r>
              <a:rPr lang="ru-RU" altLang="ru-RU" sz="1200"/>
              <a:t> </a:t>
            </a:r>
          </a:p>
        </p:txBody>
      </p:sp>
      <p:sp>
        <p:nvSpPr>
          <p:cNvPr id="31750" name="Rectangle 6"/>
          <p:cNvSpPr>
            <a:spLocks noChangeArrowheads="1"/>
          </p:cNvSpPr>
          <p:nvPr/>
        </p:nvSpPr>
        <p:spPr bwMode="auto">
          <a:xfrm>
            <a:off x="0" y="2555875"/>
            <a:ext cx="91440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400" b="1">
                <a:solidFill>
                  <a:srgbClr val="FFFF00"/>
                </a:solidFill>
              </a:rPr>
              <a:t>Подавляющее большинство вилок разъемов SC снабжается наконечниками из керамики, имеются также единичные образцы этих изделий с наконечниками, изготовляемыми из нержавеющей стали. Наконечник разъема SC утоплен в корпус вилки, что предохраняет его от загрязнений. Линейное движение при подключении и отключении делает этот разъем особенно удобным для применения в 19-дюймовых полках, так как позволяет увеличить плотность портов за счет сближения розеток. Защелка открывается только при вытягивании за корпус, что увеличивает эксплуатационную надежность. Разъемы SC обеспечивают большую стабильность параметров (выдерживают не менее 500 подключений и отключений), чему в немалой степени способствует отсутствие проворачиваний наконечников друг относительно друга при включении и отключении. Этот разъем по величине вносимого затухания является одним из лучших. На верхней стороне корпуса вилки имеется ключ в виде выступа, который препятствует ее подключению в розетку в неправильном положении.</a:t>
            </a:r>
          </a:p>
          <a:p>
            <a:pPr algn="just"/>
            <a:r>
              <a:rPr lang="ru-RU" altLang="ru-RU" sz="1400" b="1">
                <a:solidFill>
                  <a:srgbClr val="FFFF00"/>
                </a:solidFill>
              </a:rPr>
              <a:t>Большой пластмассовый корпус вилки и розетки разъема SC позволяет дополнительно к символьной применять также эффективную цветовую маркировку. Одномодовый и многомодовый варианты разъема SC согласно стандарту TIA/EIA-568-A имеют, соответственно, голубой и серый (или бежевый) цвет корпуса. Выпускается также одномодовый разъем SC с корпусом зеленого цвета и со скошенной торцевой частью наконечника для уменьшения обратного отражения. Широко распространены также отдельные образцы разъемов SC с корпусом вилок и розеток нестандартной окраски. В качестве примера укажем черный корпус многомодовой вилки и розетки, поставляемых компанией «Перспективные технологии», а также белый корпус многомодового SC-разъема компании Mcthode.</a:t>
            </a:r>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pic>
        <p:nvPicPr>
          <p:cNvPr id="32770" name="Picture 2" descr="Ко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25" y="538163"/>
            <a:ext cx="3259138" cy="2024062"/>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2771" name="Text Box 4"/>
          <p:cNvSpPr txBox="1">
            <a:spLocks noChangeArrowheads="1"/>
          </p:cNvSpPr>
          <p:nvPr/>
        </p:nvSpPr>
        <p:spPr bwMode="auto">
          <a:xfrm>
            <a:off x="2754313" y="2068513"/>
            <a:ext cx="509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2000" b="1">
                <a:solidFill>
                  <a:schemeClr val="bg1"/>
                </a:solidFill>
                <a:latin typeface="Arial" charset="0"/>
              </a:rPr>
              <a:t>ST</a:t>
            </a:r>
            <a:endParaRPr lang="ru-RU" altLang="ru-RU" sz="2000" b="1">
              <a:solidFill>
                <a:schemeClr val="bg1"/>
              </a:solidFill>
              <a:latin typeface="Arial" charset="0"/>
            </a:endParaRPr>
          </a:p>
        </p:txBody>
      </p:sp>
      <p:sp>
        <p:nvSpPr>
          <p:cNvPr id="32772" name="Rectangle 5"/>
          <p:cNvSpPr>
            <a:spLocks noChangeArrowheads="1"/>
          </p:cNvSpPr>
          <p:nvPr/>
        </p:nvSpPr>
        <p:spPr bwMode="auto">
          <a:xfrm>
            <a:off x="3421063" y="277813"/>
            <a:ext cx="5722937"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400" b="1">
                <a:solidFill>
                  <a:srgbClr val="FFFF00"/>
                </a:solidFill>
              </a:rPr>
              <a:t>Оптический разъем типа ST (от англ, straight tip connector, то есть «прямой разъем»; иногда используется неофициальная расшифровка этого сокращения - Stick-and-Twist -«вставь и поверни») был разработан лабораторией Bell компании AT&amp;T (ныне Lucent Technologies) в 1985 году для замены биконического разъема. До появления разъема SC он был наиболее распространенным в оптических подсистемах СКС и локальных сетях. Конструкция разъема в настоящее время определяется международным стандартом IEC 874-10, который предписывает наличие керамического наконечника диаметром 2,5 мм с выпуклой торцевой поверхностью.</a:t>
            </a:r>
          </a:p>
        </p:txBody>
      </p:sp>
      <p:sp>
        <p:nvSpPr>
          <p:cNvPr id="32773" name="Rectangle 6"/>
          <p:cNvSpPr>
            <a:spLocks noChangeArrowheads="1"/>
          </p:cNvSpPr>
          <p:nvPr/>
        </p:nvSpPr>
        <p:spPr bwMode="auto">
          <a:xfrm>
            <a:off x="0" y="2870200"/>
            <a:ext cx="91440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tabLst>
                <a:tab pos="685800" algn="l"/>
              </a:tabLst>
              <a:defRPr sz="2400">
                <a:solidFill>
                  <a:schemeClr val="tx1"/>
                </a:solidFill>
                <a:latin typeface="Times New Roman" pitchFamily="18" charset="0"/>
              </a:defRPr>
            </a:lvl1pPr>
            <a:lvl2pPr marL="742950" indent="-285750">
              <a:tabLst>
                <a:tab pos="685800" algn="l"/>
              </a:tabLst>
              <a:defRPr sz="2400">
                <a:solidFill>
                  <a:schemeClr val="tx1"/>
                </a:solidFill>
                <a:latin typeface="Times New Roman" pitchFamily="18" charset="0"/>
              </a:defRPr>
            </a:lvl2pPr>
            <a:lvl3pPr marL="1143000" indent="-228600">
              <a:tabLst>
                <a:tab pos="685800" algn="l"/>
              </a:tabLst>
              <a:defRPr sz="2400">
                <a:solidFill>
                  <a:schemeClr val="tx1"/>
                </a:solidFill>
                <a:latin typeface="Times New Roman" pitchFamily="18" charset="0"/>
              </a:defRPr>
            </a:lvl3pPr>
            <a:lvl4pPr marL="1600200" indent="-228600">
              <a:tabLst>
                <a:tab pos="685800" algn="l"/>
              </a:tabLst>
              <a:defRPr sz="2400">
                <a:solidFill>
                  <a:schemeClr val="tx1"/>
                </a:solidFill>
                <a:latin typeface="Times New Roman" pitchFamily="18" charset="0"/>
              </a:defRPr>
            </a:lvl4pPr>
            <a:lvl5pPr marL="2057400" indent="-228600">
              <a:tabLst>
                <a:tab pos="685800" algn="l"/>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685800" algn="l"/>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685800" algn="l"/>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685800" algn="l"/>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685800" algn="l"/>
              </a:tabLst>
              <a:defRPr sz="2400">
                <a:solidFill>
                  <a:schemeClr val="tx1"/>
                </a:solidFill>
                <a:latin typeface="Times New Roman" pitchFamily="18" charset="0"/>
              </a:defRPr>
            </a:lvl9pPr>
          </a:lstStyle>
          <a:p>
            <a:pPr algn="just"/>
            <a:r>
              <a:rPr lang="ru-RU" altLang="ru-RU" sz="1400" b="1">
                <a:solidFill>
                  <a:srgbClr val="FFFF00"/>
                </a:solidFill>
              </a:rPr>
              <a:t>Фиксация вилки на розетке выполняется подпружиненным байонетным элементом, поворачивающимся на 1/4 оборота. Поэтому разъем ST иногда называют разъемом типа В</a:t>
            </a:r>
            <a:r>
              <a:rPr lang="en-US" altLang="ru-RU" sz="1400" b="1">
                <a:solidFill>
                  <a:srgbClr val="FFFF00"/>
                </a:solidFill>
              </a:rPr>
              <a:t>F</a:t>
            </a:r>
            <a:r>
              <a:rPr lang="ru-RU" altLang="ru-RU" sz="1400" b="1">
                <a:solidFill>
                  <a:srgbClr val="FFFF00"/>
                </a:solidFill>
              </a:rPr>
              <a:t>ОС (от англ, byonet fiber optic connector).</a:t>
            </a:r>
          </a:p>
          <a:p>
            <a:pPr algn="just"/>
            <a:r>
              <a:rPr lang="ru-RU" altLang="ru-RU" sz="1400" b="1">
                <a:solidFill>
                  <a:srgbClr val="FFFF00"/>
                </a:solidFill>
              </a:rPr>
              <a:t>Металлическое исполнение корпуса вилки и розетки разъема ST обеспечивает высокую механическую прочность, однако существенно затрудняет его кодировку и идентификацию. Конструкция разъема ST не обеспечивает возможность формирования дуплексной вилки. Соответственно, его розетка выпускается основной массой производителей в одиночном варианте. Только корпорация Alcatel предлагает сдвоенные ST-розетки в одном корпусе.</a:t>
            </a:r>
          </a:p>
          <a:p>
            <a:pPr algn="just"/>
            <a:r>
              <a:rPr lang="ru-RU" altLang="ru-RU" sz="1400" b="1">
                <a:solidFill>
                  <a:srgbClr val="FFFF00"/>
                </a:solidFill>
              </a:rPr>
              <a:t>К преимуществам ST-разъема относится низкая стоимость в сочетании с простотой монтажа и подключения, а недостатки можно выделить следующие: сильно выступающий наконечник увеличивает вероятность его загрязнения; отсутствие двойного варианта повышает трудоемкость подключения двойных шнуров и вероятность ошибки при коммутации; отсутствие цветовой или другой заводской маркировки затрудняет их идентификацию; поворачивающее усилие при подключении вызывает трение наконечников вилок, что ведет к повреждению их полировки и, в конечном итоге, к увеличению вносимого затухания после многократных подключений и отключений; принцип фиксации на основе байонетной гайки не обеспечивает необходимой для некоторых приложений стабильности параметров при вибрационных воздействиях.</a:t>
            </a:r>
          </a:p>
          <a:p>
            <a:pPr algn="just"/>
            <a:r>
              <a:rPr lang="ru-RU" altLang="ru-RU" sz="1400" b="1">
                <a:solidFill>
                  <a:srgbClr val="FFFF00"/>
                </a:solidFill>
              </a:rPr>
              <a:t>Для частичной защиты наконечников от трения при подключении в конструкциях вилок ST разъемов предусмотрен специальный выступ, вводимый в паз розетки.</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Text Box 4"/>
          <p:cNvSpPr txBox="1">
            <a:spLocks noChangeArrowheads="1"/>
          </p:cNvSpPr>
          <p:nvPr/>
        </p:nvSpPr>
        <p:spPr bwMode="auto">
          <a:xfrm>
            <a:off x="215900" y="2112963"/>
            <a:ext cx="8763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4800" b="1">
                <a:solidFill>
                  <a:srgbClr val="FF9900"/>
                </a:solidFill>
              </a:rPr>
              <a:t>1. Основные типы оптических кабелей связи</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30404"/>
                                        </p:tgtEl>
                                        <p:attrNameLst>
                                          <p:attrName>style.visibility</p:attrName>
                                        </p:attrNameLst>
                                      </p:cBhvr>
                                      <p:to>
                                        <p:strVal val="visible"/>
                                      </p:to>
                                    </p:set>
                                    <p:anim calcmode="lin" valueType="num">
                                      <p:cBhvr>
                                        <p:cTn id="7" dur="1000" fill="hold"/>
                                        <p:tgtEl>
                                          <p:spTgt spid="230404"/>
                                        </p:tgtEl>
                                        <p:attrNameLst>
                                          <p:attrName>ppt_w</p:attrName>
                                        </p:attrNameLst>
                                      </p:cBhvr>
                                      <p:tavLst>
                                        <p:tav tm="0">
                                          <p:val>
                                            <p:fltVal val="0"/>
                                          </p:val>
                                        </p:tav>
                                        <p:tav tm="100000">
                                          <p:val>
                                            <p:strVal val="#ppt_w"/>
                                          </p:val>
                                        </p:tav>
                                      </p:tavLst>
                                    </p:anim>
                                    <p:anim calcmode="lin" valueType="num">
                                      <p:cBhvr>
                                        <p:cTn id="8" dur="1000" fill="hold"/>
                                        <p:tgtEl>
                                          <p:spTgt spid="230404"/>
                                        </p:tgtEl>
                                        <p:attrNameLst>
                                          <p:attrName>ppt_h</p:attrName>
                                        </p:attrNameLst>
                                      </p:cBhvr>
                                      <p:tavLst>
                                        <p:tav tm="0">
                                          <p:val>
                                            <p:fltVal val="0"/>
                                          </p:val>
                                        </p:tav>
                                        <p:tav tm="100000">
                                          <p:val>
                                            <p:strVal val="#ppt_h"/>
                                          </p:val>
                                        </p:tav>
                                      </p:tavLst>
                                    </p:anim>
                                    <p:anim calcmode="lin" valueType="num">
                                      <p:cBhvr>
                                        <p:cTn id="9" dur="1000" fill="hold"/>
                                        <p:tgtEl>
                                          <p:spTgt spid="23040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040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pic>
        <p:nvPicPr>
          <p:cNvPr id="33794" name="Picture 3" descr="Ко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13" y="519113"/>
            <a:ext cx="2720975" cy="1701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3795" name="Text Box 5"/>
          <p:cNvSpPr txBox="1">
            <a:spLocks noChangeArrowheads="1"/>
          </p:cNvSpPr>
          <p:nvPr/>
        </p:nvSpPr>
        <p:spPr bwMode="auto">
          <a:xfrm>
            <a:off x="2228850" y="1819275"/>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2000" b="1">
                <a:solidFill>
                  <a:schemeClr val="bg1"/>
                </a:solidFill>
                <a:latin typeface="Arial" charset="0"/>
              </a:rPr>
              <a:t>FC</a:t>
            </a:r>
            <a:endParaRPr lang="ru-RU" altLang="ru-RU" sz="2000" b="1">
              <a:solidFill>
                <a:schemeClr val="bg1"/>
              </a:solidFill>
              <a:latin typeface="Arial" charset="0"/>
            </a:endParaRPr>
          </a:p>
        </p:txBody>
      </p:sp>
      <p:sp>
        <p:nvSpPr>
          <p:cNvPr id="33796" name="Rectangle 6"/>
          <p:cNvSpPr>
            <a:spLocks noChangeArrowheads="1"/>
          </p:cNvSpPr>
          <p:nvPr/>
        </p:nvSpPr>
        <p:spPr bwMode="auto">
          <a:xfrm>
            <a:off x="2903538" y="225425"/>
            <a:ext cx="6240462"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600" b="1">
                <a:solidFill>
                  <a:srgbClr val="FFFF00"/>
                </a:solidFill>
              </a:rPr>
              <a:t>Разъемы типа FC определены международным стандартом IEC 874-7 и ориентированы в основном на применение в одномодовой технике.</a:t>
            </a:r>
          </a:p>
          <a:p>
            <a:pPr algn="just"/>
            <a:r>
              <a:rPr lang="ru-RU" altLang="ru-RU" sz="1600" b="1">
                <a:solidFill>
                  <a:srgbClr val="FFFF00"/>
                </a:solidFill>
              </a:rPr>
              <a:t>Наибольшее распространение они получили в различного назначения телекоммуникационных системах для сетей связи общего пользования. В целях обеспечения низкого уровня затухания и минимума обратного отражения наконечник разъема изготавливают с округлением на конце (при этом задаются очень жесткие допуски на геометрические размеры). </a:t>
            </a:r>
          </a:p>
        </p:txBody>
      </p:sp>
      <p:sp>
        <p:nvSpPr>
          <p:cNvPr id="33797" name="Rectangle 7"/>
          <p:cNvSpPr>
            <a:spLocks noChangeArrowheads="1"/>
          </p:cNvSpPr>
          <p:nvPr/>
        </p:nvSpPr>
        <p:spPr bwMode="auto">
          <a:xfrm>
            <a:off x="0" y="2509838"/>
            <a:ext cx="9144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600" b="1">
                <a:solidFill>
                  <a:srgbClr val="FFFF00"/>
                </a:solidFill>
              </a:rPr>
              <a:t>Самый первый вариант вилки разъема имел наконечник с плоским торцом, что не позволяло получить хорошие эксплуатационные параметры. После перехода на наконечник со скругленным торцом, обеспечивающим физический контакт сращиваемых световодов, разъем получил название FC-PC (PC - Physical Contact), позволяющее отличать его от более ранних конструкций. В настоящее время разъемы FC с плоским наконечником не производятся, поэтому названия FC и FC-PC являются эквивалентными.</a:t>
            </a:r>
          </a:p>
          <a:p>
            <a:pPr algn="just"/>
            <a:r>
              <a:rPr lang="ru-RU" altLang="ru-RU" sz="1600" b="1">
                <a:solidFill>
                  <a:srgbClr val="FFFF00"/>
                </a:solidFill>
              </a:rPr>
              <a:t>Конструкция разъема обеспечивает надежную защиту керамического наконечника от загрязнений, а применение для фиксации накидной гайки дает большую герметичность зоны соединения и надежность соединения при воздействии вибраций. Главным недостатком конструкции наряду с большими габаритами считается неудобство работы из-за необходимости выполнения нескольких оборотов крепежной гайки во время включения/отключения.</a:t>
            </a:r>
          </a:p>
          <a:p>
            <a:pPr algn="just"/>
            <a:r>
              <a:rPr lang="ru-RU" altLang="ru-RU" sz="1600" b="1">
                <a:solidFill>
                  <a:srgbClr val="FFFF00"/>
                </a:solidFill>
              </a:rPr>
              <a:t>Элемент защиты наконечника разъема от проворачивания выполнен в виде цилиндра диаметром 2 мм. Некоторые компании дополнительно используют другие значения данного параметра (в частности, Molex выпускает вилки с диаметром этого элемента 2 мм) для решения задачи механической блокировки от неправильного подключения.</a:t>
            </a:r>
          </a:p>
          <a:p>
            <a:pPr algn="just"/>
            <a:r>
              <a:rPr lang="ru-RU" altLang="ru-RU" sz="1600" b="1">
                <a:solidFill>
                  <a:srgbClr val="FFFF00"/>
                </a:solidFill>
              </a:rPr>
              <a:t>Розетка разъема FC выпускается в двух вариантах: типа SF с квадратным фланцем и креплением двумя винтами М2 и типа RF с круглым фланцем и креплением под гайку.</a:t>
            </a: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pic>
        <p:nvPicPr>
          <p:cNvPr id="34818" name="Picture 3" descr="Ко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790575"/>
            <a:ext cx="3448050" cy="22987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4819" name="Text Box 4"/>
          <p:cNvSpPr txBox="1">
            <a:spLocks noChangeArrowheads="1"/>
          </p:cNvSpPr>
          <p:nvPr/>
        </p:nvSpPr>
        <p:spPr bwMode="auto">
          <a:xfrm>
            <a:off x="3082925" y="2690813"/>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2000" b="1">
                <a:solidFill>
                  <a:schemeClr val="bg1"/>
                </a:solidFill>
                <a:latin typeface="Arial" charset="0"/>
              </a:rPr>
              <a:t>LC</a:t>
            </a:r>
            <a:endParaRPr lang="ru-RU" altLang="ru-RU" sz="2000" b="1">
              <a:solidFill>
                <a:schemeClr val="bg1"/>
              </a:solidFill>
              <a:latin typeface="Arial" charset="0"/>
            </a:endParaRPr>
          </a:p>
        </p:txBody>
      </p:sp>
      <p:sp>
        <p:nvSpPr>
          <p:cNvPr id="34820" name="Rectangle 5"/>
          <p:cNvSpPr>
            <a:spLocks noChangeArrowheads="1"/>
          </p:cNvSpPr>
          <p:nvPr/>
        </p:nvSpPr>
        <p:spPr bwMode="auto">
          <a:xfrm>
            <a:off x="3795713" y="674688"/>
            <a:ext cx="5348287"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rgbClr val="FFFF00"/>
                </a:solidFill>
              </a:rPr>
              <a:t>Наиболее известным представителем первого направления совершенствования разъемов с увеличенной плотностью установки по состоянию на середину 2004 года является разъем типа LC (от англ, link control, также очень распространена расшифровка этой аббревиатуры как Lucent Connector), который был разработан американской компанией Lucent Technologies.</a:t>
            </a:r>
          </a:p>
        </p:txBody>
      </p:sp>
      <p:sp>
        <p:nvSpPr>
          <p:cNvPr id="34821" name="Rectangle 6"/>
          <p:cNvSpPr>
            <a:spLocks noChangeArrowheads="1"/>
          </p:cNvSpPr>
          <p:nvPr/>
        </p:nvSpPr>
        <p:spPr bwMode="auto">
          <a:xfrm>
            <a:off x="0" y="3321050"/>
            <a:ext cx="91440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rgbClr val="FFFF00"/>
                </a:solidFill>
              </a:rPr>
              <a:t>Разъем может выпускаться как в одномодовом, так и в многомодовом вариантах. Его конструкция основана на применении керамического наконечника с уменьшенным до 1,25 мм диаметром и пластмассового корпуса с внешней защелкой рычажного типа для фиксации в гнезде соединительной розетки. Разъем допускает как одиночное, так и дуплексное использование.</a:t>
            </a:r>
          </a:p>
          <a:p>
            <a:pPr algn="just"/>
            <a:r>
              <a:rPr lang="ru-RU" altLang="ru-RU" sz="1800" b="1">
                <a:solidFill>
                  <a:srgbClr val="FFFF00"/>
                </a:solidFill>
              </a:rPr>
              <a:t>Разработчики этого типа оптического соединителя в соответствии с действующими и перспективными редакциями стандартов СКС гарантируют до 500 циклов включения-отключения без ухудшения характеристик потерь. Этому, наряду с использованием керамического наконечника, способствует принцип линейного включения вилки в гнездо (push-pull). Конструкция вилки допускает ее монтаж как на соединения-разьединени.</a:t>
            </a:r>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a:extLst>
              <a:ext uri="{28A0092B-C50C-407E-A947-70E740481C1C}">
                <a14:useLocalDpi xmlns:a14="http://schemas.microsoft.com/office/drawing/2010/main" val="0"/>
              </a:ext>
            </a:extLst>
          </a:blip>
          <a:srcRect l="2681" t="44392" r="60948" b="10930"/>
          <a:stretch>
            <a:fillRect/>
          </a:stretch>
        </p:blipFill>
        <p:spPr bwMode="auto">
          <a:xfrm>
            <a:off x="123825" y="987425"/>
            <a:ext cx="3571875" cy="8890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5843" name="Rectangle 4"/>
          <p:cNvSpPr>
            <a:spLocks noChangeArrowheads="1"/>
          </p:cNvSpPr>
          <p:nvPr/>
        </p:nvSpPr>
        <p:spPr bwMode="auto">
          <a:xfrm>
            <a:off x="3784600" y="738188"/>
            <a:ext cx="51133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rgbClr val="FFFF00"/>
                </a:solidFill>
              </a:rPr>
              <a:t>Разъем типа Е-2000 (Европа, 2000 год) (см. рис. 42) создан компанией Diamond и получил распространение в некоторых европейских странах (Швейцария, Германия и т.д.).</a:t>
            </a:r>
          </a:p>
        </p:txBody>
      </p:sp>
      <p:sp>
        <p:nvSpPr>
          <p:cNvPr id="35844" name="Rectangle 6"/>
          <p:cNvSpPr>
            <a:spLocks noChangeArrowheads="1"/>
          </p:cNvSpPr>
          <p:nvPr/>
        </p:nvSpPr>
        <p:spPr bwMode="auto">
          <a:xfrm>
            <a:off x="504825" y="145573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800" b="1">
                <a:solidFill>
                  <a:schemeClr val="bg2"/>
                </a:solidFill>
                <a:latin typeface="Arial" charset="0"/>
              </a:rPr>
              <a:t>Е-2000</a:t>
            </a:r>
          </a:p>
        </p:txBody>
      </p:sp>
      <p:sp>
        <p:nvSpPr>
          <p:cNvPr id="35845" name="Rectangle 7"/>
          <p:cNvSpPr>
            <a:spLocks noChangeArrowheads="1"/>
          </p:cNvSpPr>
          <p:nvPr/>
        </p:nvSpPr>
        <p:spPr bwMode="auto">
          <a:xfrm>
            <a:off x="0" y="2222500"/>
            <a:ext cx="91440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rgbClr val="FFFF00"/>
                </a:solidFill>
              </a:rPr>
              <a:t>Известен в двух основных вариантах конструктивного исполнения, полностью соответствующих друг другу по посадочным местам. Согласно первому из них, разработчик - компания Diamond, наконечник выполнен по композитной схеме в виде мельхиорового цилиндра, на который внатяг надета центрирующая керамическая гильза. В разъеме Е-2000 фирмы Huber+Suhner наконечник выполнен по классической технологии в виде керамического цилиндра. Фиксация вилки в розетке выполняется при помощи внешней защелки рычажного типа.</a:t>
            </a:r>
          </a:p>
          <a:p>
            <a:pPr algn="just"/>
            <a:r>
              <a:rPr lang="ru-RU" altLang="ru-RU" sz="1800" b="1">
                <a:solidFill>
                  <a:srgbClr val="FFFF00"/>
                </a:solidFill>
              </a:rPr>
              <a:t>Разъем может эксплуатироваться как в одиночном, так и в дуплексном исполнении. От более ранних конструкций разъем типа Е-2000 отличается возможностью применения эффективной цветовой кодировки (в настоящее время стандарт включает 8 цветов) и механической блокировки при использовании сменной рамки розетки, а также наличием интегрированной в конструкцию защитной крышки. Последняя при установке в розетку открывается автоматически и надежно защищает наконечник от загрязнения.</a:t>
            </a: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pic>
        <p:nvPicPr>
          <p:cNvPr id="36866" name="Picture 2" descr="Ко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1825"/>
            <a:ext cx="3967163" cy="2547938"/>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6867" name="Text Box 3"/>
          <p:cNvSpPr txBox="1">
            <a:spLocks noChangeArrowheads="1"/>
          </p:cNvSpPr>
          <p:nvPr/>
        </p:nvSpPr>
        <p:spPr bwMode="auto">
          <a:xfrm>
            <a:off x="3019425" y="2728913"/>
            <a:ext cx="960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2000" b="1">
                <a:solidFill>
                  <a:schemeClr val="bg1"/>
                </a:solidFill>
                <a:latin typeface="Arial" charset="0"/>
              </a:rPr>
              <a:t>MT-RJ</a:t>
            </a:r>
            <a:endParaRPr lang="ru-RU" altLang="ru-RU" sz="2000" b="1">
              <a:solidFill>
                <a:schemeClr val="bg1"/>
              </a:solidFill>
              <a:latin typeface="Arial" charset="0"/>
            </a:endParaRPr>
          </a:p>
        </p:txBody>
      </p:sp>
      <p:sp>
        <p:nvSpPr>
          <p:cNvPr id="36868" name="Rectangle 4"/>
          <p:cNvSpPr>
            <a:spLocks noChangeArrowheads="1"/>
          </p:cNvSpPr>
          <p:nvPr/>
        </p:nvSpPr>
        <p:spPr bwMode="auto">
          <a:xfrm>
            <a:off x="4033838" y="284163"/>
            <a:ext cx="511016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b="1" i="1">
                <a:solidFill>
                  <a:srgbClr val="66FF33"/>
                </a:solidFill>
              </a:rPr>
              <a:t>Разъем типа </a:t>
            </a:r>
            <a:r>
              <a:rPr lang="en-US" altLang="ru-RU" b="1" i="1">
                <a:solidFill>
                  <a:srgbClr val="66FF33"/>
                </a:solidFill>
              </a:rPr>
              <a:t>MT-RJ</a:t>
            </a:r>
            <a:r>
              <a:rPr lang="ru-RU" altLang="ru-RU" b="1" i="1">
                <a:solidFill>
                  <a:srgbClr val="66FF33"/>
                </a:solidFill>
              </a:rPr>
              <a:t> </a:t>
            </a:r>
            <a:r>
              <a:rPr lang="ru-RU" altLang="ru-RU" b="1">
                <a:solidFill>
                  <a:srgbClr val="FFFF00"/>
                </a:solidFill>
              </a:rPr>
              <a:t>является разработкой компании 3М (США). Отличительной чертой является использование в нем линейного принципа установки в розетку (принцип push-pull) без использования резьбовых или байонетных фиксаторов.</a:t>
            </a:r>
          </a:p>
        </p:txBody>
      </p:sp>
      <p:sp>
        <p:nvSpPr>
          <p:cNvPr id="36869" name="Rectangle 5"/>
          <p:cNvSpPr>
            <a:spLocks noChangeArrowheads="1"/>
          </p:cNvSpPr>
          <p:nvPr/>
        </p:nvSpPr>
        <p:spPr bwMode="auto">
          <a:xfrm>
            <a:off x="0" y="3652838"/>
            <a:ext cx="9144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b="1">
                <a:solidFill>
                  <a:srgbClr val="FFFF00"/>
                </a:solidFill>
              </a:rPr>
              <a:t>В этом изделии используется центрирующий элемент с близкой к прямоугольной в сечении формой, рассчитанный на два или четыре световода. В MT-RJ элемент фиксации вилки в розетке аналогичен защелке рычажного тина вилки электрического модульного разъема. Отметим, что разъем MT-RJ является одним из основных элементов волоконно-оптической кабельной системы Solarum компании 3М.</a:t>
            </a:r>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FDDI-Коннектор"/>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 y="923925"/>
            <a:ext cx="8828088" cy="1452563"/>
          </a:xfrm>
          <a:prstGeom prst="rect">
            <a:avLst/>
          </a:prstGeom>
          <a:noFill/>
          <a:ln w="508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37891" name="Rectangle 4"/>
          <p:cNvSpPr>
            <a:spLocks noChangeArrowheads="1"/>
          </p:cNvSpPr>
          <p:nvPr/>
        </p:nvSpPr>
        <p:spPr bwMode="auto">
          <a:xfrm>
            <a:off x="2470150" y="239713"/>
            <a:ext cx="4051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b="1">
                <a:cs typeface="Times New Roman" pitchFamily="18" charset="0"/>
              </a:rPr>
              <a:t>FDDI-коннектор</a:t>
            </a:r>
            <a:endParaRPr lang="ru-RU" altLang="ru-RU" b="1"/>
          </a:p>
        </p:txBody>
      </p:sp>
      <p:sp>
        <p:nvSpPr>
          <p:cNvPr id="37892" name="Rectangle 5"/>
          <p:cNvSpPr>
            <a:spLocks noChangeArrowheads="1"/>
          </p:cNvSpPr>
          <p:nvPr/>
        </p:nvSpPr>
        <p:spPr bwMode="auto">
          <a:xfrm>
            <a:off x="0" y="2906713"/>
            <a:ext cx="91440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2000" b="1">
                <a:cs typeface="Times New Roman" pitchFamily="18" charset="0"/>
              </a:rPr>
              <a:t>Для подключения дуплексного кабеля могут использоваться не только спаренные SC-коннекторы. Часто в этих целях применяют FDDI-коннекторы. Конструкция исполняется из пластмассы и содержит два керамических наконечника. Для исключения неправильного подключения линка коннектор имеет несимметричный профиль. Технология FDDI предусматривает четыре типа используемых портов: A, B, S и M. Проблема идентификации соответствующих линков решается за счет снабжения коннекторов специальными вставками, которые могут различаться по цветовой гамме или содержать буквенные индексы. В основном данный тип используется для подключения к оптическим сетям оконечного оборудования. </a:t>
            </a:r>
            <a:endParaRPr lang="ru-RU" altLang="ru-RU" sz="2000" b="1"/>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MT-коннектор"/>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3350" y="1270000"/>
            <a:ext cx="5414963" cy="14732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8915" name="Rectangle 4"/>
          <p:cNvSpPr>
            <a:spLocks noChangeArrowheads="1"/>
          </p:cNvSpPr>
          <p:nvPr/>
        </p:nvSpPr>
        <p:spPr bwMode="auto">
          <a:xfrm>
            <a:off x="2470150" y="176213"/>
            <a:ext cx="4051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b="1">
                <a:cs typeface="Times New Roman" pitchFamily="18" charset="0"/>
              </a:rPr>
              <a:t>MT/MTP-коннектор</a:t>
            </a:r>
          </a:p>
        </p:txBody>
      </p:sp>
      <p:pic>
        <p:nvPicPr>
          <p:cNvPr id="38916" name="Picture 5" descr="MT-коннектор"/>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52400" y="3632200"/>
            <a:ext cx="5384800" cy="2154238"/>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8917" name="Rectangle 7"/>
          <p:cNvSpPr>
            <a:spLocks noChangeArrowheads="1"/>
          </p:cNvSpPr>
          <p:nvPr/>
        </p:nvSpPr>
        <p:spPr bwMode="auto">
          <a:xfrm>
            <a:off x="5638800" y="671513"/>
            <a:ext cx="3390900" cy="60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700" b="1">
                <a:cs typeface="Times New Roman" pitchFamily="18" charset="0"/>
              </a:rPr>
              <a:t>Коннекторы МТ разработаны компанией NTT </a:t>
            </a:r>
            <a:r>
              <a:rPr lang="ru-RU" altLang="ru-RU" sz="1700" b="1"/>
              <a:t>и в нем</a:t>
            </a:r>
            <a:r>
              <a:rPr lang="ru-RU" altLang="ru-RU" sz="1700" b="1">
                <a:cs typeface="Times New Roman" pitchFamily="18" charset="0"/>
              </a:rPr>
              <a:t> осуществляется совмещение полосок, содержащих 4, 8 или 12 оптических волокон. Для соединения МТ коннекторов между собой используются 2 установочных направляющих штырька и пружинный фиксатор. Соединительные кабели, которые составляют веерообразную сборку, - это короткие отрезки оптического волокна, один конец которых устанавливается в МТ коннектор, а на другом - обычный коннектор типа ST, SC или FC-PC. Таких отрезков может быть 4 или 8 или 12. Веерообразная сборка соединительных кабелей монтируется в универсальную патч-панель. </a:t>
            </a:r>
            <a:endParaRPr lang="ru-RU" altLang="ru-RU" sz="1700" b="1"/>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chemeClr val="bg2"/>
            </a:gs>
          </a:gsLst>
          <a:path path="shape">
            <a:fillToRect l="50000" t="50000" r="50000" b="50000"/>
          </a:path>
        </a:gradFill>
        <a:effectLst/>
      </p:bgPr>
    </p:bg>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0" y="1397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b="1">
                <a:solidFill>
                  <a:srgbClr val="FF3300"/>
                </a:solidFill>
              </a:rPr>
              <a:t>Оконцованные волоконно-оптические кабельные изделия.</a:t>
            </a:r>
          </a:p>
        </p:txBody>
      </p:sp>
      <p:sp>
        <p:nvSpPr>
          <p:cNvPr id="39939" name="Rectangle 4"/>
          <p:cNvSpPr>
            <a:spLocks noChangeArrowheads="1"/>
          </p:cNvSpPr>
          <p:nvPr/>
        </p:nvSpPr>
        <p:spPr bwMode="auto">
          <a:xfrm>
            <a:off x="1562100" y="6985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b="1">
                <a:solidFill>
                  <a:schemeClr val="accent1"/>
                </a:solidFill>
              </a:rPr>
              <a:t>Коммутационные и оконечные шнуры</a:t>
            </a:r>
          </a:p>
        </p:txBody>
      </p:sp>
      <p:sp>
        <p:nvSpPr>
          <p:cNvPr id="39940" name="Rectangle 5"/>
          <p:cNvSpPr>
            <a:spLocks noChangeArrowheads="1"/>
          </p:cNvSpPr>
          <p:nvPr/>
        </p:nvSpPr>
        <p:spPr bwMode="auto">
          <a:xfrm>
            <a:off x="0" y="1333500"/>
            <a:ext cx="91440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500" b="1">
                <a:solidFill>
                  <a:srgbClr val="FFFF00"/>
                </a:solidFill>
              </a:rPr>
              <a:t>Предназначены для ручной коммутации друг с другом различных кабельных сегментов СКС. Шнур состоит из отрезка кабеля для шнуров с вилками оптических разъемов, установленными на его концах. В подавляющем большинстве случаев из соображений удобства использования в СКС применяются двойные шнуры. Одинарный вариант шнуров на практике требуется достаточно редко и, главным образом, для подключения некоторых видов измерительного оборудования.</a:t>
            </a:r>
          </a:p>
          <a:p>
            <a:pPr algn="just"/>
            <a:r>
              <a:rPr lang="ru-RU" altLang="ru-RU" sz="1500" b="1">
                <a:solidFill>
                  <a:srgbClr val="FFFF00"/>
                </a:solidFill>
              </a:rPr>
              <a:t>Действующие редакции стандартов СКС определяют в качестве основного типа оптических разъемов разъем типа SC. Вилки SC-разъемов должны быть установлены на кабеле шнура таким образом, чтобы с обоих концов любого волокна оптического кабеля находились вилки с разной маркировкой: А-В или В-А.</a:t>
            </a:r>
          </a:p>
          <a:p>
            <a:pPr algn="just"/>
            <a:r>
              <a:rPr lang="ru-RU" altLang="ru-RU" sz="1500" b="1">
                <a:solidFill>
                  <a:srgbClr val="FFFF00"/>
                </a:solidFill>
              </a:rPr>
              <a:t>Оптические оконечные шнуры входят в состав подсистемы сетевого оборудования. Они состоят из отрезка двойного кабеля для шнуров, с одной стороны которого установлена вилка двойного </a:t>
            </a:r>
            <a:r>
              <a:rPr lang="en-US" altLang="ru-RU" sz="1500" b="1">
                <a:solidFill>
                  <a:srgbClr val="FFFF00"/>
                </a:solidFill>
              </a:rPr>
              <a:t>SC</a:t>
            </a:r>
            <a:r>
              <a:rPr lang="ru-RU" altLang="ru-RU" sz="1500" b="1">
                <a:solidFill>
                  <a:srgbClr val="FFFF00"/>
                </a:solidFill>
              </a:rPr>
              <a:t>-разъема для подключения к информационной розетке на рабочем месте или к коммутационному оборудованию в кроссовой. На втором конце шнура предусмотрена одна двойная или две одиночные вилки оптического разъема, необходимого для подключения к сетевому оборудованию. Стандартный ряд длин серийно выпускаемых оконечных и коммутационных шнуров, как правило, имеет значения 3, 5, 10 и 15 м, более длинные шнуры или шнуры с отличной от стандартной длиной изготавливаются на заказ. Для обозначения шнуров используются буквенно-цифровые индексы, в которых тем или иным способом шифруется информация о типе волокна и вилок оконечных разъемов, а также о длине кабеля.</a:t>
            </a:r>
          </a:p>
          <a:p>
            <a:pPr algn="just"/>
            <a:r>
              <a:rPr lang="ru-RU" altLang="ru-RU" sz="1500" b="1">
                <a:solidFill>
                  <a:srgbClr val="FFFF00"/>
                </a:solidFill>
              </a:rPr>
              <a:t>Изготовители практикуют в основном индивидуальную упаковку шнуров в прозрачный пластиковый пакет. В пакет может вкладываться этикетка с паспортом шнура, где указывается, в частности, фактическое затухание и коэффициент обратного отражения (последнее значение требуется для одномодовых шнуров).</a:t>
            </a:r>
          </a:p>
        </p:txBody>
      </p:sp>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177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b="1">
                <a:solidFill>
                  <a:schemeClr val="accent1"/>
                </a:solidFill>
              </a:rPr>
              <a:t>Претерминированные кабельные изделия</a:t>
            </a:r>
          </a:p>
        </p:txBody>
      </p:sp>
      <p:pic>
        <p:nvPicPr>
          <p:cNvPr id="40963" name="Picture 4" descr="ПКС+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 y="835025"/>
            <a:ext cx="4710113" cy="3089275"/>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0964" name="Rectangle 5"/>
          <p:cNvSpPr>
            <a:spLocks noChangeArrowheads="1"/>
          </p:cNvSpPr>
          <p:nvPr/>
        </p:nvSpPr>
        <p:spPr bwMode="auto">
          <a:xfrm>
            <a:off x="4933950" y="1001713"/>
            <a:ext cx="42100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i="1">
                <a:solidFill>
                  <a:srgbClr val="FF3300"/>
                </a:solidFill>
              </a:rPr>
              <a:t>Претерминированная кабельная сборка</a:t>
            </a:r>
            <a:r>
              <a:rPr lang="ru-RU" altLang="ru-RU" sz="1800" b="1">
                <a:solidFill>
                  <a:srgbClr val="FFFF00"/>
                </a:solidFill>
              </a:rPr>
              <a:t> (preterminated cables) позволяют проводить строительство кабельных трасс без использования сварки и оконцовки волокон на объекте, что несколько уменьшает стоимость работ и время их выполнения</a:t>
            </a:r>
          </a:p>
        </p:txBody>
      </p:sp>
      <p:sp>
        <p:nvSpPr>
          <p:cNvPr id="40965" name="Rectangle 6"/>
          <p:cNvSpPr>
            <a:spLocks noChangeArrowheads="1"/>
          </p:cNvSpPr>
          <p:nvPr/>
        </p:nvSpPr>
        <p:spPr bwMode="auto">
          <a:xfrm>
            <a:off x="0" y="4067175"/>
            <a:ext cx="91440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rgbClr val="FFFF00"/>
                </a:solidFill>
              </a:rPr>
              <a:t>    Сборка представляет собой отрезок многоволоконного оптического кабеля, который оконцован вилками оптических разъемов в стационарных производственных условиях с выполнением соответствующих проверок и снабжен специальной оконечной арматурой. Арматура обычно выполнена в виде герметичного наконечника из металлической или пластмассовой трубки, внутри которого производится укладка вилок с запасом длины волокна.</a:t>
            </a:r>
          </a:p>
          <a:p>
            <a:pPr algn="just"/>
            <a:r>
              <a:rPr lang="ru-RU" altLang="ru-RU" sz="1800" b="1">
                <a:solidFill>
                  <a:srgbClr val="FFFF00"/>
                </a:solidFill>
              </a:rPr>
              <a:t>При использовании претерминированной сборки монтажные работы сводятся к протяжке кабеля, удалению армирующего наконечника и подключению вилок к розеткам разъемных соединителей полки или настенной муфты. </a:t>
            </a: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2252663" y="228600"/>
            <a:ext cx="4586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b="1">
                <a:solidFill>
                  <a:schemeClr val="accent1"/>
                </a:solidFill>
              </a:rPr>
              <a:t>Ремонтные кабельные вставки</a:t>
            </a:r>
            <a:r>
              <a:rPr lang="ru-RU" altLang="ru-RU"/>
              <a:t> </a:t>
            </a:r>
          </a:p>
        </p:txBody>
      </p:sp>
      <p:pic>
        <p:nvPicPr>
          <p:cNvPr id="41987" name="Picture 4" descr="Ремонтная кабельная встав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738188"/>
            <a:ext cx="3919538" cy="3719512"/>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1988" name="Rectangle 5"/>
          <p:cNvSpPr>
            <a:spLocks noChangeArrowheads="1"/>
          </p:cNvSpPr>
          <p:nvPr/>
        </p:nvSpPr>
        <p:spPr bwMode="auto">
          <a:xfrm>
            <a:off x="4194175" y="1273175"/>
            <a:ext cx="49498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chemeClr val="folHlink"/>
                </a:solidFill>
              </a:rPr>
              <a:t>Используются для быстрого восстановления связи в случаях повреждения магистрального кабеля. Данное изделие представляет собой отрезок кабеля длиной 100-300 м на катушке, причем кабель с обоих концов снабжен муфтами В различных вариантах реализации вставок в муфте могут устанавливаться розетки оптических разъемов или просто укладываться запас волокна. </a:t>
            </a:r>
          </a:p>
        </p:txBody>
      </p:sp>
      <p:sp>
        <p:nvSpPr>
          <p:cNvPr id="41989" name="Rectangle 6"/>
          <p:cNvSpPr>
            <a:spLocks noChangeArrowheads="1"/>
          </p:cNvSpPr>
          <p:nvPr/>
        </p:nvSpPr>
        <p:spPr bwMode="auto">
          <a:xfrm>
            <a:off x="0" y="4568825"/>
            <a:ext cx="9144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chemeClr val="folHlink"/>
                </a:solidFill>
              </a:rPr>
              <a:t>Для облегчения перемещения катушка снабжается ручками и установочным каркасом на колесиках. Удобство транспортировки вставки обеспечивается укладкой муфт внутрь катушки таким образом, чтобы они не выступали за ее края.</a:t>
            </a:r>
          </a:p>
          <a:p>
            <a:pPr algn="just"/>
            <a:r>
              <a:rPr lang="ru-RU" altLang="ru-RU" sz="1800" b="1">
                <a:solidFill>
                  <a:schemeClr val="folHlink"/>
                </a:solidFill>
              </a:rPr>
              <a:t>В качестве примера приведена ремонтная кабельная вставка так называемого рюкзачного типа Каркас для установки катушки в подобном изделии выполнен в форме рамы станкового рюкзака, что облегчает его доставку к месту ремонта линии связи, когда невозможно использовать автотранспорт (рис. 45).</a:t>
            </a:r>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pic>
        <p:nvPicPr>
          <p:cNvPr id="43010" name="Picture 3" descr="кросс-кабел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0525" y="569913"/>
            <a:ext cx="5803900" cy="4360862"/>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3011" name="Rectangle 4"/>
          <p:cNvSpPr>
            <a:spLocks noChangeArrowheads="1"/>
          </p:cNvSpPr>
          <p:nvPr/>
        </p:nvSpPr>
        <p:spPr bwMode="auto">
          <a:xfrm>
            <a:off x="2906713" y="5372100"/>
            <a:ext cx="3306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b="1">
                <a:solidFill>
                  <a:srgbClr val="FF3300"/>
                </a:solidFill>
              </a:rPr>
              <a:t>Рис. 46.  Кросс-кабель.</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CC"/>
            </a:gs>
            <a:gs pos="100000">
              <a:srgbClr val="00005E"/>
            </a:gs>
          </a:gsLst>
          <a:path path="shape">
            <a:fillToRect l="50000" t="50000" r="50000" b="50000"/>
          </a:path>
        </a:gradFill>
        <a:effectLst/>
      </p:bgPr>
    </p:bg>
    <p:spTree>
      <p:nvGrpSpPr>
        <p:cNvPr id="1" name=""/>
        <p:cNvGrpSpPr/>
        <p:nvPr/>
      </p:nvGrpSpPr>
      <p:grpSpPr>
        <a:xfrm>
          <a:off x="0" y="0"/>
          <a:ext cx="0" cy="0"/>
          <a:chOff x="0" y="0"/>
          <a:chExt cx="0" cy="0"/>
        </a:xfrm>
      </p:grpSpPr>
      <p:graphicFrame>
        <p:nvGraphicFramePr>
          <p:cNvPr id="204956" name="Group 1180"/>
          <p:cNvGraphicFramePr>
            <a:graphicFrameLocks noGrp="1"/>
          </p:cNvGraphicFramePr>
          <p:nvPr/>
        </p:nvGraphicFramePr>
        <p:xfrm>
          <a:off x="1066800" y="107950"/>
          <a:ext cx="6985000" cy="6659844"/>
        </p:xfrm>
        <a:graphic>
          <a:graphicData uri="http://schemas.openxmlformats.org/drawingml/2006/table">
            <a:tbl>
              <a:tblPr/>
              <a:tblGrid>
                <a:gridCol w="1971675"/>
                <a:gridCol w="5013325"/>
              </a:tblGrid>
              <a:tr h="259068">
                <a:tc gridSpan="2">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folHlink"/>
                          </a:solidFill>
                          <a:effectLst/>
                          <a:latin typeface="Times New Roman" pitchFamily="18" charset="0"/>
                          <a:cs typeface="Times New Roman" pitchFamily="18" charset="0"/>
                        </a:rPr>
                        <a:t>Таблица 1</a:t>
                      </a:r>
                      <a:endParaRPr kumimoji="0" lang="ru-RU" sz="1100" b="1" i="0" u="none" strike="noStrike" cap="none" normalizeH="0" baseline="0" dirty="0" smtClean="0">
                        <a:ln>
                          <a:noFill/>
                        </a:ln>
                        <a:solidFill>
                          <a:schemeClr val="folHlink"/>
                        </a:solidFill>
                        <a:effectLst/>
                        <a:latin typeface="Times New Roman" pitchFamily="18" charset="0"/>
                      </a:endParaRPr>
                    </a:p>
                  </a:txBody>
                  <a:tcPr marT="45718" marB="45718" horzOverflow="overflow">
                    <a:lnL cap="flat">
                      <a:noFill/>
                    </a:lnL>
                    <a:lnR cap="flat">
                      <a:noFill/>
                    </a:lnR>
                    <a:lnT cap="flat">
                      <a:noFill/>
                    </a:lnT>
                    <a:lnB>
                      <a:noFill/>
                    </a:lnB>
                    <a:lnTlToBr>
                      <a:noFill/>
                    </a:lnTlToBr>
                    <a:lnBlToTr>
                      <a:noFill/>
                    </a:lnBlToTr>
                    <a:noFill/>
                  </a:tcPr>
                </a:tc>
                <a:tc hMerge="1">
                  <a:txBody>
                    <a:bodyPr/>
                    <a:lstStyle/>
                    <a:p>
                      <a:endParaRPr lang="ru-RU"/>
                    </a:p>
                  </a:txBody>
                  <a:tcPr/>
                </a:tc>
              </a:tr>
              <a:tr h="274307">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66FF33"/>
                          </a:solidFill>
                          <a:effectLst/>
                          <a:latin typeface="Times New Roman" pitchFamily="18" charset="0"/>
                          <a:cs typeface="Times New Roman" pitchFamily="18" charset="0"/>
                        </a:rPr>
                        <a:t>Основные характеристики ОК</a:t>
                      </a:r>
                    </a:p>
                  </a:txBody>
                  <a:tcPr marT="45718" marB="45718" anchor="ctr" horzOverflow="overflow">
                    <a:lnL cap="flat">
                      <a:noFill/>
                    </a:lnL>
                    <a:lnR cap="flat">
                      <a:noFill/>
                    </a:lnR>
                    <a:lnT>
                      <a:noFill/>
                    </a:lnT>
                    <a:lnB w="38100" cap="flat" cmpd="sng" algn="ctr">
                      <a:solidFill>
                        <a:srgbClr val="FF3300"/>
                      </a:solidFill>
                      <a:prstDash val="solid"/>
                      <a:round/>
                      <a:headEnd type="none" w="med" len="med"/>
                      <a:tailEnd type="none" w="med" len="med"/>
                    </a:lnB>
                    <a:lnTlToBr>
                      <a:noFill/>
                    </a:lnTlToBr>
                    <a:lnBlToTr>
                      <a:noFill/>
                    </a:lnBlToTr>
                    <a:noFill/>
                  </a:tcPr>
                </a:tc>
                <a:tc hMerge="1">
                  <a:txBody>
                    <a:bodyPr/>
                    <a:lstStyle/>
                    <a:p>
                      <a:endParaRPr lang="ru-RU"/>
                    </a:p>
                  </a:txBody>
                  <a:tcPr/>
                </a:tc>
              </a:tr>
              <a:tr h="27430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Группа</a:t>
                      </a:r>
                      <a:endParaRPr kumimoji="0" lang="ru-RU" sz="1200" b="1" i="0" u="none" strike="noStrike" cap="none" normalizeH="0" baseline="0" dirty="0" smtClean="0">
                        <a:ln>
                          <a:noFill/>
                        </a:ln>
                        <a:solidFill>
                          <a:schemeClr val="tx1"/>
                        </a:solidFill>
                        <a:effectLst/>
                        <a:latin typeface="Times New Roman" pitchFamily="18" charset="0"/>
                      </a:endParaRPr>
                    </a:p>
                  </a:txBody>
                  <a:tcPr marT="45718" marB="45718"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Характеристика</a:t>
                      </a:r>
                      <a:endParaRPr kumimoji="0" lang="ru-RU" sz="1200" b="1" i="0" u="none" strike="noStrike" cap="none" normalizeH="0" baseline="0" dirty="0" smtClean="0">
                        <a:ln>
                          <a:noFill/>
                        </a:ln>
                        <a:solidFill>
                          <a:schemeClr val="tx1"/>
                        </a:solidFill>
                        <a:effectLst/>
                        <a:latin typeface="Times New Roman" pitchFamily="18" charset="0"/>
                      </a:endParaRPr>
                    </a:p>
                  </a:txBody>
                  <a:tcPr marT="45718" marB="45718"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r h="137153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Конструктивные</a:t>
                      </a:r>
                      <a:endParaRPr kumimoji="0" lang="ru-RU" sz="1200" b="1" i="0" u="none" strike="noStrike" cap="none" normalizeH="0" baseline="0" dirty="0" smtClean="0">
                        <a:ln>
                          <a:noFill/>
                        </a:ln>
                        <a:solidFill>
                          <a:schemeClr val="tx1"/>
                        </a:solidFill>
                        <a:effectLst/>
                        <a:latin typeface="Times New Roman" pitchFamily="18" charset="0"/>
                      </a:endParaRPr>
                    </a:p>
                  </a:txBody>
                  <a:tcPr marT="45718" marB="45718"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Тип ОВ (градиентный, ступенчатый, одномодовый, многомодовый)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Геометрические размеры ОВ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Число ОВ и металлических жил</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Тип конструкции сердечника кабеля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Наружный диаметр оболочки кабеля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Масса кабеля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Строительная длина</a:t>
                      </a:r>
                      <a:endParaRPr kumimoji="0" lang="ru-RU" sz="1200" b="1" i="0" u="none" strike="noStrike" cap="none" normalizeH="0" baseline="0" dirty="0" smtClean="0">
                        <a:ln>
                          <a:noFill/>
                        </a:ln>
                        <a:solidFill>
                          <a:schemeClr val="tx1"/>
                        </a:solidFill>
                        <a:effectLst/>
                        <a:latin typeface="Times New Roman" pitchFamily="18" charset="0"/>
                      </a:endParaRPr>
                    </a:p>
                  </a:txBody>
                  <a:tcPr marT="45718" marB="45718"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r h="100579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Оптические</a:t>
                      </a:r>
                      <a:endParaRPr kumimoji="0" lang="ru-RU" sz="1200" b="1" i="0" u="none" strike="noStrike" cap="none" normalizeH="0" baseline="0" dirty="0" smtClean="0">
                        <a:ln>
                          <a:noFill/>
                        </a:ln>
                        <a:solidFill>
                          <a:schemeClr val="tx1"/>
                        </a:solidFill>
                        <a:effectLst/>
                        <a:latin typeface="Times New Roman" pitchFamily="18" charset="0"/>
                      </a:endParaRPr>
                    </a:p>
                  </a:txBody>
                  <a:tcPr marT="45718" marB="45718"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Показатели преломления сердцевины и оболочки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Числовая апертура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Профиль показателя преломления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Коэффициент затухания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Коэффициент широкополосности (дисперсия импульсов)</a:t>
                      </a:r>
                      <a:endParaRPr kumimoji="0" lang="ru-RU" sz="1200" b="1" i="0" u="none" strike="noStrike" cap="none" normalizeH="0" baseline="0" smtClean="0">
                        <a:ln>
                          <a:noFill/>
                        </a:ln>
                        <a:solidFill>
                          <a:schemeClr val="tx1"/>
                        </a:solidFill>
                        <a:effectLst/>
                        <a:latin typeface="Times New Roman" pitchFamily="18" charset="0"/>
                      </a:endParaRPr>
                    </a:p>
                  </a:txBody>
                  <a:tcPr marT="45718" marB="45718"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r h="137153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Механические</a:t>
                      </a:r>
                      <a:endParaRPr kumimoji="0" lang="ru-RU" sz="1200" b="1" i="0" u="none" strike="noStrike" cap="none" normalizeH="0" baseline="0" dirty="0" smtClean="0">
                        <a:ln>
                          <a:noFill/>
                        </a:ln>
                        <a:solidFill>
                          <a:schemeClr val="tx1"/>
                        </a:solidFill>
                        <a:effectLst/>
                        <a:latin typeface="Times New Roman" pitchFamily="18" charset="0"/>
                      </a:endParaRPr>
                    </a:p>
                  </a:txBody>
                  <a:tcPr marT="45718" marB="45718"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Стойкость к растяжению</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Стойкость к раздавливающим нагрузкам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Гибкость (минимальный радиус изгиба)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Ударная прочность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err="1" smtClean="0">
                          <a:ln>
                            <a:noFill/>
                          </a:ln>
                          <a:solidFill>
                            <a:schemeClr val="tx1"/>
                          </a:solidFill>
                          <a:effectLst/>
                          <a:latin typeface="Times New Roman" pitchFamily="18" charset="0"/>
                          <a:cs typeface="Times New Roman" pitchFamily="18" charset="0"/>
                        </a:rPr>
                        <a:t>Вибростойкость</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Стойкость к закручиванию вокруг оси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Стойкость к повышенным гидростатическим давлениям</a:t>
                      </a:r>
                      <a:endParaRPr kumimoji="0" lang="ru-RU" sz="1200" b="1" i="0" u="none" strike="noStrike" cap="none" normalizeH="0" baseline="0" dirty="0" smtClean="0">
                        <a:ln>
                          <a:noFill/>
                        </a:ln>
                        <a:solidFill>
                          <a:schemeClr val="tx1"/>
                        </a:solidFill>
                        <a:effectLst/>
                        <a:latin typeface="Times New Roman" pitchFamily="18" charset="0"/>
                      </a:endParaRPr>
                    </a:p>
                  </a:txBody>
                  <a:tcPr marT="45718" marB="45718"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r h="6400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Климатические</a:t>
                      </a:r>
                      <a:endParaRPr kumimoji="0" lang="ru-RU" sz="1200" b="1" i="0" u="none" strike="noStrike" cap="none" normalizeH="0" baseline="0" dirty="0" smtClean="0">
                        <a:ln>
                          <a:noFill/>
                        </a:ln>
                        <a:solidFill>
                          <a:schemeClr val="tx1"/>
                        </a:solidFill>
                        <a:effectLst/>
                        <a:latin typeface="Times New Roman" pitchFamily="18" charset="0"/>
                      </a:endParaRPr>
                    </a:p>
                  </a:txBody>
                  <a:tcPr marT="45718" marB="45718"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Влагостойкость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err="1" smtClean="0">
                          <a:ln>
                            <a:noFill/>
                          </a:ln>
                          <a:solidFill>
                            <a:schemeClr val="tx1"/>
                          </a:solidFill>
                          <a:effectLst/>
                          <a:latin typeface="Times New Roman" pitchFamily="18" charset="0"/>
                          <a:cs typeface="Times New Roman" pitchFamily="18" charset="0"/>
                        </a:rPr>
                        <a:t>Нагревостойкость</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Холодостойкость</a:t>
                      </a:r>
                      <a:endParaRPr kumimoji="0" lang="ru-RU" sz="1200" b="1" i="0" u="none" strike="noStrike" cap="none" normalizeH="0" baseline="0" dirty="0" smtClean="0">
                        <a:ln>
                          <a:noFill/>
                        </a:ln>
                        <a:solidFill>
                          <a:schemeClr val="tx1"/>
                        </a:solidFill>
                        <a:effectLst/>
                        <a:latin typeface="Times New Roman" pitchFamily="18" charset="0"/>
                      </a:endParaRPr>
                    </a:p>
                  </a:txBody>
                  <a:tcPr marT="45718" marB="45718"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r h="6400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err="1" smtClean="0">
                          <a:ln>
                            <a:noFill/>
                          </a:ln>
                          <a:solidFill>
                            <a:schemeClr val="tx1"/>
                          </a:solidFill>
                          <a:effectLst/>
                          <a:latin typeface="Times New Roman" pitchFamily="18" charset="0"/>
                          <a:cs typeface="Times New Roman" pitchFamily="18" charset="0"/>
                        </a:rPr>
                        <a:t>Надежностные</a:t>
                      </a:r>
                      <a:endParaRPr kumimoji="0" lang="ru-RU" sz="1200" b="1" i="0" u="none" strike="noStrike" cap="none" normalizeH="0" baseline="0" dirty="0" smtClean="0">
                        <a:ln>
                          <a:noFill/>
                        </a:ln>
                        <a:solidFill>
                          <a:schemeClr val="tx1"/>
                        </a:solidFill>
                        <a:effectLst/>
                        <a:latin typeface="Times New Roman" pitchFamily="18" charset="0"/>
                      </a:endParaRPr>
                    </a:p>
                  </a:txBody>
                  <a:tcPr marT="45718" marB="45718"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Срок службы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Безотказность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Сохранность</a:t>
                      </a:r>
                      <a:endParaRPr kumimoji="0" lang="ru-RU" sz="1200" b="1" i="0" u="none" strike="noStrike" cap="none" normalizeH="0" baseline="0" dirty="0" smtClean="0">
                        <a:ln>
                          <a:noFill/>
                        </a:ln>
                        <a:solidFill>
                          <a:schemeClr val="tx1"/>
                        </a:solidFill>
                        <a:effectLst/>
                        <a:latin typeface="Times New Roman" pitchFamily="18" charset="0"/>
                      </a:endParaRPr>
                    </a:p>
                  </a:txBody>
                  <a:tcPr marT="45718" marB="45718"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r h="82292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Специальные</a:t>
                      </a:r>
                      <a:endParaRPr kumimoji="0" lang="ru-RU" sz="1200" b="1" i="0" u="none" strike="noStrike" cap="none" normalizeH="0" baseline="0" dirty="0" smtClean="0">
                        <a:ln>
                          <a:noFill/>
                        </a:ln>
                        <a:solidFill>
                          <a:schemeClr val="tx1"/>
                        </a:solidFill>
                        <a:effectLst/>
                        <a:latin typeface="Times New Roman" pitchFamily="18" charset="0"/>
                      </a:endParaRPr>
                    </a:p>
                  </a:txBody>
                  <a:tcPr marT="45718" marB="45718"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Негорючесть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Радиационная стойкость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Стойкость к </a:t>
                      </a:r>
                      <a:r>
                        <a:rPr kumimoji="0" lang="ru-RU" sz="1200" b="1" i="0" u="none" strike="noStrike" cap="none" normalizeH="0" baseline="0" dirty="0" err="1" smtClean="0">
                          <a:ln>
                            <a:noFill/>
                          </a:ln>
                          <a:solidFill>
                            <a:schemeClr val="tx1"/>
                          </a:solidFill>
                          <a:effectLst/>
                          <a:latin typeface="Times New Roman" pitchFamily="18" charset="0"/>
                          <a:cs typeface="Times New Roman" pitchFamily="18" charset="0"/>
                        </a:rPr>
                        <a:t>термоударам</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Устойчивость к агрессивным средам</a:t>
                      </a:r>
                      <a:endParaRPr kumimoji="0" lang="ru-RU" sz="1200" b="1" i="0" u="none" strike="noStrike" cap="none" normalizeH="0" baseline="0" dirty="0" smtClean="0">
                        <a:ln>
                          <a:noFill/>
                        </a:ln>
                        <a:solidFill>
                          <a:schemeClr val="tx1"/>
                        </a:solidFill>
                        <a:effectLst/>
                        <a:latin typeface="Times New Roman" pitchFamily="18" charset="0"/>
                      </a:endParaRPr>
                    </a:p>
                  </a:txBody>
                  <a:tcPr marT="45718" marB="45718"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Text Box 3"/>
          <p:cNvSpPr txBox="1">
            <a:spLocks noChangeArrowheads="1"/>
          </p:cNvSpPr>
          <p:nvPr/>
        </p:nvSpPr>
        <p:spPr bwMode="auto">
          <a:xfrm>
            <a:off x="215900" y="2849563"/>
            <a:ext cx="8763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4800" b="1">
                <a:solidFill>
                  <a:srgbClr val="FF9900"/>
                </a:solidFill>
              </a:rPr>
              <a:t>Адаптеры</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74435"/>
                                        </p:tgtEl>
                                        <p:attrNameLst>
                                          <p:attrName>style.visibility</p:attrName>
                                        </p:attrNameLst>
                                      </p:cBhvr>
                                      <p:to>
                                        <p:strVal val="visible"/>
                                      </p:to>
                                    </p:set>
                                    <p:anim calcmode="lin" valueType="num">
                                      <p:cBhvr>
                                        <p:cTn id="7" dur="1000" fill="hold"/>
                                        <p:tgtEl>
                                          <p:spTgt spid="274435"/>
                                        </p:tgtEl>
                                        <p:attrNameLst>
                                          <p:attrName>ppt_w</p:attrName>
                                        </p:attrNameLst>
                                      </p:cBhvr>
                                      <p:tavLst>
                                        <p:tav tm="0">
                                          <p:val>
                                            <p:fltVal val="0"/>
                                          </p:val>
                                        </p:tav>
                                        <p:tav tm="100000">
                                          <p:val>
                                            <p:strVal val="#ppt_w"/>
                                          </p:val>
                                        </p:tav>
                                      </p:tavLst>
                                    </p:anim>
                                    <p:anim calcmode="lin" valueType="num">
                                      <p:cBhvr>
                                        <p:cTn id="8" dur="1000" fill="hold"/>
                                        <p:tgtEl>
                                          <p:spTgt spid="274435"/>
                                        </p:tgtEl>
                                        <p:attrNameLst>
                                          <p:attrName>ppt_h</p:attrName>
                                        </p:attrNameLst>
                                      </p:cBhvr>
                                      <p:tavLst>
                                        <p:tav tm="0">
                                          <p:val>
                                            <p:fltVal val="0"/>
                                          </p:val>
                                        </p:tav>
                                        <p:tav tm="100000">
                                          <p:val>
                                            <p:strVal val="#ppt_h"/>
                                          </p:val>
                                        </p:tav>
                                      </p:tavLst>
                                    </p:anim>
                                    <p:anim calcmode="lin" valueType="num">
                                      <p:cBhvr>
                                        <p:cTn id="9" dur="1000" fill="hold"/>
                                        <p:tgtEl>
                                          <p:spTgt spid="2744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44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275459" name="Rectangle 3"/>
          <p:cNvSpPr>
            <a:spLocks noChangeArrowheads="1"/>
          </p:cNvSpPr>
          <p:nvPr/>
        </p:nvSpPr>
        <p:spPr bwMode="auto">
          <a:xfrm>
            <a:off x="0" y="385763"/>
            <a:ext cx="91440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tabLst>
                <a:tab pos="685800" algn="l"/>
              </a:tabLst>
              <a:defRPr sz="2400">
                <a:solidFill>
                  <a:schemeClr val="tx1"/>
                </a:solidFill>
                <a:latin typeface="Times New Roman" pitchFamily="18" charset="0"/>
              </a:defRPr>
            </a:lvl1pPr>
            <a:lvl2pPr marL="742950" indent="-285750">
              <a:tabLst>
                <a:tab pos="685800" algn="l"/>
              </a:tabLst>
              <a:defRPr sz="2400">
                <a:solidFill>
                  <a:schemeClr val="tx1"/>
                </a:solidFill>
                <a:latin typeface="Times New Roman" pitchFamily="18" charset="0"/>
              </a:defRPr>
            </a:lvl2pPr>
            <a:lvl3pPr marL="1143000" indent="-228600">
              <a:tabLst>
                <a:tab pos="685800" algn="l"/>
              </a:tabLst>
              <a:defRPr sz="2400">
                <a:solidFill>
                  <a:schemeClr val="tx1"/>
                </a:solidFill>
                <a:latin typeface="Times New Roman" pitchFamily="18" charset="0"/>
              </a:defRPr>
            </a:lvl3pPr>
            <a:lvl4pPr marL="1600200" indent="-228600">
              <a:tabLst>
                <a:tab pos="685800" algn="l"/>
              </a:tabLst>
              <a:defRPr sz="2400">
                <a:solidFill>
                  <a:schemeClr val="tx1"/>
                </a:solidFill>
                <a:latin typeface="Times New Roman" pitchFamily="18" charset="0"/>
              </a:defRPr>
            </a:lvl4pPr>
            <a:lvl5pPr marL="2057400" indent="-228600">
              <a:tabLst>
                <a:tab pos="685800" algn="l"/>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685800" algn="l"/>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685800" algn="l"/>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685800" algn="l"/>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685800" algn="l"/>
              </a:tabLst>
              <a:defRPr sz="2400">
                <a:solidFill>
                  <a:schemeClr val="tx1"/>
                </a:solidFill>
                <a:latin typeface="Times New Roman" pitchFamily="18" charset="0"/>
              </a:defRPr>
            </a:lvl9pPr>
          </a:lstStyle>
          <a:p>
            <a:pPr algn="just"/>
            <a:r>
              <a:rPr lang="ru-RU" altLang="ru-RU" b="1">
                <a:solidFill>
                  <a:srgbClr val="FFFF00"/>
                </a:solidFill>
              </a:rPr>
              <a:t>Оптические адаптеры, как и оконечные шнуры и разъемы, используются в подсистеме подключения сетевого оборудования и формально не входят в область действия стандартов.</a:t>
            </a:r>
          </a:p>
          <a:p>
            <a:pPr algn="just"/>
            <a:endParaRPr lang="ru-RU" altLang="ru-RU" b="1">
              <a:solidFill>
                <a:srgbClr val="FFFF00"/>
              </a:solidFill>
            </a:endParaRPr>
          </a:p>
          <a:p>
            <a:pPr algn="just"/>
            <a:r>
              <a:rPr lang="ru-RU" altLang="ru-RU" b="1">
                <a:solidFill>
                  <a:srgbClr val="FFFF00"/>
                </a:solidFill>
              </a:rPr>
              <a:t>Основным назначением этих изделий является обеспечение возможности подключения друг к другу вилок разъемов разных типов. </a:t>
            </a:r>
          </a:p>
          <a:p>
            <a:pPr algn="just"/>
            <a:endParaRPr lang="ru-RU" altLang="ru-RU" b="1">
              <a:solidFill>
                <a:srgbClr val="FFFF00"/>
              </a:solidFill>
            </a:endParaRPr>
          </a:p>
          <a:p>
            <a:pPr algn="just"/>
            <a:r>
              <a:rPr lang="ru-RU" altLang="ru-RU" b="1">
                <a:solidFill>
                  <a:srgbClr val="FFFF00"/>
                </a:solidFill>
              </a:rPr>
              <a:t>Адаптеры применяются в процессе выполнения коммутации при отсутствии нужного вида оконечных шнуров.</a:t>
            </a:r>
          </a:p>
          <a:p>
            <a:pPr algn="just"/>
            <a:endParaRPr lang="ru-RU" altLang="ru-RU" b="1">
              <a:solidFill>
                <a:srgbClr val="FFFF00"/>
              </a:solidFill>
            </a:endParaRPr>
          </a:p>
          <a:p>
            <a:pPr algn="just"/>
            <a:r>
              <a:rPr lang="ru-RU" altLang="ru-RU" b="1">
                <a:solidFill>
                  <a:srgbClr val="FFFF00"/>
                </a:solidFill>
              </a:rPr>
              <a:t>Наиболее широкое распространение на практике получили следующие элементы этого вида:</a:t>
            </a:r>
          </a:p>
          <a:p>
            <a:pPr algn="just"/>
            <a:r>
              <a:rPr lang="ru-RU" altLang="ru-RU" b="1">
                <a:solidFill>
                  <a:srgbClr val="FF3300"/>
                </a:solidFill>
              </a:rPr>
              <a:t>- </a:t>
            </a:r>
            <a:r>
              <a:rPr lang="ru-RU" altLang="ru-RU" b="1">
                <a:solidFill>
                  <a:srgbClr val="FFFF00"/>
                </a:solidFill>
              </a:rPr>
              <a:t>  переходные розетки;</a:t>
            </a:r>
          </a:p>
          <a:p>
            <a:pPr algn="just"/>
            <a:r>
              <a:rPr lang="ru-RU" altLang="ru-RU" b="1">
                <a:solidFill>
                  <a:srgbClr val="FF3300"/>
                </a:solidFill>
              </a:rPr>
              <a:t>-  </a:t>
            </a:r>
            <a:r>
              <a:rPr lang="ru-RU" altLang="ru-RU" b="1">
                <a:solidFill>
                  <a:srgbClr val="FFFF00"/>
                </a:solidFill>
              </a:rPr>
              <a:t> FM-адаптеры.</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5459"/>
                                        </p:tgtEl>
                                        <p:attrNameLst>
                                          <p:attrName>style.visibility</p:attrName>
                                        </p:attrNameLst>
                                      </p:cBhvr>
                                      <p:to>
                                        <p:strVal val="visible"/>
                                      </p:to>
                                    </p:set>
                                    <p:animEffect transition="in" filter="dissolve">
                                      <p:cBhvr>
                                        <p:cTn id="7" dur="500"/>
                                        <p:tgtEl>
                                          <p:spTgt spid="275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chemeClr val="bg2"/>
            </a:gs>
          </a:gsLst>
          <a:path path="shape">
            <a:fillToRect l="50000" t="50000" r="50000" b="50000"/>
          </a:path>
        </a:gradFill>
        <a:effectLst/>
      </p:bgPr>
    </p:bg>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0" y="233363"/>
            <a:ext cx="914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2000" b="1">
                <a:solidFill>
                  <a:srgbClr val="FFFF00"/>
                </a:solidFill>
              </a:rPr>
              <a:t>Переходные розетки используются для соединения вилок разъемов различных стандартов, для сопряжения аппаратуры различных производителей с ранее проложенными сетями, если их стандарты не совпадают. </a:t>
            </a:r>
          </a:p>
        </p:txBody>
      </p:sp>
      <p:pic>
        <p:nvPicPr>
          <p:cNvPr id="46083" name="Picture 4" descr="FC-S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125" y="1603375"/>
            <a:ext cx="2338388" cy="227965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5" descr="FC-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1925" y="1617663"/>
            <a:ext cx="2330450" cy="222885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6085" name="Picture 6" descr="LC-S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463" y="4357688"/>
            <a:ext cx="2317750" cy="2170112"/>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6086" name="Picture 7" descr="ST-SC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2213" y="4300538"/>
            <a:ext cx="2368550" cy="21463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6087" name="Text Box 8"/>
          <p:cNvSpPr txBox="1">
            <a:spLocks noChangeArrowheads="1"/>
          </p:cNvSpPr>
          <p:nvPr/>
        </p:nvSpPr>
        <p:spPr bwMode="auto">
          <a:xfrm>
            <a:off x="1565275" y="1674813"/>
            <a:ext cx="96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2000" b="1">
                <a:solidFill>
                  <a:schemeClr val="bg1"/>
                </a:solidFill>
                <a:latin typeface="Arial" charset="0"/>
              </a:rPr>
              <a:t>FC-SC</a:t>
            </a:r>
            <a:endParaRPr lang="ru-RU" altLang="ru-RU" sz="2000" b="1">
              <a:solidFill>
                <a:schemeClr val="bg1"/>
              </a:solidFill>
              <a:latin typeface="Arial" charset="0"/>
            </a:endParaRPr>
          </a:p>
        </p:txBody>
      </p:sp>
      <p:sp>
        <p:nvSpPr>
          <p:cNvPr id="46088" name="Text Box 9"/>
          <p:cNvSpPr txBox="1">
            <a:spLocks noChangeArrowheads="1"/>
          </p:cNvSpPr>
          <p:nvPr/>
        </p:nvSpPr>
        <p:spPr bwMode="auto">
          <a:xfrm>
            <a:off x="5721350" y="1662113"/>
            <a:ext cx="933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2000" b="1">
                <a:solidFill>
                  <a:schemeClr val="bg1"/>
                </a:solidFill>
                <a:latin typeface="Arial" charset="0"/>
              </a:rPr>
              <a:t>FC-ST</a:t>
            </a:r>
            <a:endParaRPr lang="ru-RU" altLang="ru-RU" sz="2000" b="1">
              <a:solidFill>
                <a:schemeClr val="bg1"/>
              </a:solidFill>
              <a:latin typeface="Arial" charset="0"/>
            </a:endParaRPr>
          </a:p>
        </p:txBody>
      </p:sp>
      <p:sp>
        <p:nvSpPr>
          <p:cNvPr id="46089" name="Text Box 10"/>
          <p:cNvSpPr txBox="1">
            <a:spLocks noChangeArrowheads="1"/>
          </p:cNvSpPr>
          <p:nvPr/>
        </p:nvSpPr>
        <p:spPr bwMode="auto">
          <a:xfrm>
            <a:off x="1876425" y="6040438"/>
            <a:ext cx="96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2000" b="1">
                <a:solidFill>
                  <a:schemeClr val="bg1"/>
                </a:solidFill>
                <a:latin typeface="Arial" charset="0"/>
              </a:rPr>
              <a:t>LC-SC</a:t>
            </a:r>
            <a:endParaRPr lang="ru-RU" altLang="ru-RU" sz="2000" b="1">
              <a:solidFill>
                <a:schemeClr val="bg1"/>
              </a:solidFill>
              <a:latin typeface="Arial" charset="0"/>
            </a:endParaRPr>
          </a:p>
        </p:txBody>
      </p:sp>
      <p:sp>
        <p:nvSpPr>
          <p:cNvPr id="46090" name="Text Box 11"/>
          <p:cNvSpPr txBox="1">
            <a:spLocks noChangeArrowheads="1"/>
          </p:cNvSpPr>
          <p:nvPr/>
        </p:nvSpPr>
        <p:spPr bwMode="auto">
          <a:xfrm>
            <a:off x="7427913" y="6046788"/>
            <a:ext cx="1201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2000" b="1">
                <a:solidFill>
                  <a:schemeClr val="bg1"/>
                </a:solidFill>
                <a:latin typeface="Arial" charset="0"/>
              </a:rPr>
              <a:t>ST-SCD</a:t>
            </a:r>
            <a:endParaRPr lang="ru-RU" altLang="ru-RU" sz="2000" b="1">
              <a:solidFill>
                <a:schemeClr val="bg1"/>
              </a:solidFill>
              <a:latin typeface="Arial" charset="0"/>
            </a:endParaRP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0" y="37465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2000" b="1">
                <a:solidFill>
                  <a:srgbClr val="FFFF00"/>
                </a:solidFill>
              </a:rPr>
              <a:t>FM - адаптеры используются при измерениях для защиты оптического входа приборов и для оперативного подключения к розетке оптических шнуров другого стандарта (если адаптер переходной).</a:t>
            </a:r>
          </a:p>
        </p:txBody>
      </p:sp>
      <p:pic>
        <p:nvPicPr>
          <p:cNvPr id="47107" name="Picture 4" descr="FM ST-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663" y="2382838"/>
            <a:ext cx="1600200" cy="1331912"/>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7108" name="Picture 5" descr="FM FC-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188" y="2386013"/>
            <a:ext cx="1601787" cy="1328737"/>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7109" name="Picture 6" descr="FM SC-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384425"/>
            <a:ext cx="1565275" cy="1350963"/>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7110" name="Picture 7" descr="FM FC-SC-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5300" y="2409825"/>
            <a:ext cx="1562100" cy="1306513"/>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7111" name="Picture 8" descr="FM SC-ST-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406650"/>
            <a:ext cx="1560512" cy="133350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7112" name="Picture 9" descr="FM ST-FC-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5" y="4346575"/>
            <a:ext cx="1611313" cy="1355725"/>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7113" name="Picture 10" descr="FM FC-ST-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2400" y="4357688"/>
            <a:ext cx="1620838" cy="1395412"/>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7114" name="Picture 11" descr="FM SC-FC-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2025" y="4352925"/>
            <a:ext cx="1582738" cy="1323975"/>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7115" name="Picture 12" descr="FM ST-SC-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4513" y="4344988"/>
            <a:ext cx="1571625" cy="1331912"/>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7116" name="Text Box 13"/>
          <p:cNvSpPr txBox="1">
            <a:spLocks noChangeArrowheads="1"/>
          </p:cNvSpPr>
          <p:nvPr/>
        </p:nvSpPr>
        <p:spPr bwMode="auto">
          <a:xfrm>
            <a:off x="1257300" y="3325813"/>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1800" b="1">
                <a:solidFill>
                  <a:schemeClr val="bg1"/>
                </a:solidFill>
                <a:latin typeface="Arial" charset="0"/>
              </a:rPr>
              <a:t>ST</a:t>
            </a:r>
            <a:endParaRPr lang="ru-RU" altLang="ru-RU" sz="1800" b="1">
              <a:solidFill>
                <a:schemeClr val="bg1"/>
              </a:solidFill>
              <a:latin typeface="Arial" charset="0"/>
            </a:endParaRPr>
          </a:p>
        </p:txBody>
      </p:sp>
      <p:sp>
        <p:nvSpPr>
          <p:cNvPr id="47117" name="Text Box 14"/>
          <p:cNvSpPr txBox="1">
            <a:spLocks noChangeArrowheads="1"/>
          </p:cNvSpPr>
          <p:nvPr/>
        </p:nvSpPr>
        <p:spPr bwMode="auto">
          <a:xfrm>
            <a:off x="3013075" y="330993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1800" b="1">
                <a:solidFill>
                  <a:srgbClr val="000066"/>
                </a:solidFill>
                <a:latin typeface="Arial" charset="0"/>
              </a:rPr>
              <a:t>FC</a:t>
            </a:r>
            <a:endParaRPr lang="ru-RU" altLang="ru-RU" sz="1800" b="1">
              <a:solidFill>
                <a:srgbClr val="000066"/>
              </a:solidFill>
              <a:latin typeface="Arial" charset="0"/>
            </a:endParaRPr>
          </a:p>
        </p:txBody>
      </p:sp>
      <p:sp>
        <p:nvSpPr>
          <p:cNvPr id="47118" name="Text Box 15"/>
          <p:cNvSpPr txBox="1">
            <a:spLocks noChangeArrowheads="1"/>
          </p:cNvSpPr>
          <p:nvPr/>
        </p:nvSpPr>
        <p:spPr bwMode="auto">
          <a:xfrm>
            <a:off x="4795838" y="33655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1800" b="1">
                <a:solidFill>
                  <a:srgbClr val="000066"/>
                </a:solidFill>
                <a:latin typeface="Arial" charset="0"/>
              </a:rPr>
              <a:t>SC</a:t>
            </a:r>
            <a:endParaRPr lang="ru-RU" altLang="ru-RU" sz="1800" b="1">
              <a:solidFill>
                <a:srgbClr val="000066"/>
              </a:solidFill>
              <a:latin typeface="Arial" charset="0"/>
            </a:endParaRPr>
          </a:p>
        </p:txBody>
      </p:sp>
      <p:sp>
        <p:nvSpPr>
          <p:cNvPr id="47119" name="Text Box 16"/>
          <p:cNvSpPr txBox="1">
            <a:spLocks noChangeArrowheads="1"/>
          </p:cNvSpPr>
          <p:nvPr/>
        </p:nvSpPr>
        <p:spPr bwMode="auto">
          <a:xfrm>
            <a:off x="6251575" y="3355975"/>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1800" b="1">
                <a:solidFill>
                  <a:srgbClr val="000066"/>
                </a:solidFill>
                <a:latin typeface="Arial" charset="0"/>
              </a:rPr>
              <a:t>FC-SC</a:t>
            </a:r>
            <a:endParaRPr lang="ru-RU" altLang="ru-RU" sz="1800" b="1">
              <a:solidFill>
                <a:srgbClr val="000066"/>
              </a:solidFill>
              <a:latin typeface="Arial" charset="0"/>
            </a:endParaRPr>
          </a:p>
        </p:txBody>
      </p:sp>
      <p:sp>
        <p:nvSpPr>
          <p:cNvPr id="47120" name="Text Box 17"/>
          <p:cNvSpPr txBox="1">
            <a:spLocks noChangeArrowheads="1"/>
          </p:cNvSpPr>
          <p:nvPr/>
        </p:nvSpPr>
        <p:spPr bwMode="auto">
          <a:xfrm>
            <a:off x="8072438" y="335915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1800" b="1">
                <a:solidFill>
                  <a:srgbClr val="000066"/>
                </a:solidFill>
                <a:latin typeface="Arial" charset="0"/>
              </a:rPr>
              <a:t>SC-ST</a:t>
            </a:r>
            <a:endParaRPr lang="ru-RU" altLang="ru-RU" sz="1800" b="1">
              <a:solidFill>
                <a:srgbClr val="000066"/>
              </a:solidFill>
              <a:latin typeface="Arial" charset="0"/>
            </a:endParaRPr>
          </a:p>
        </p:txBody>
      </p:sp>
      <p:sp>
        <p:nvSpPr>
          <p:cNvPr id="47121" name="Text Box 18"/>
          <p:cNvSpPr txBox="1">
            <a:spLocks noChangeArrowheads="1"/>
          </p:cNvSpPr>
          <p:nvPr/>
        </p:nvSpPr>
        <p:spPr bwMode="auto">
          <a:xfrm>
            <a:off x="1347788" y="534035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1800" b="1">
                <a:solidFill>
                  <a:srgbClr val="000066"/>
                </a:solidFill>
                <a:latin typeface="Arial" charset="0"/>
              </a:rPr>
              <a:t>ST-FC</a:t>
            </a:r>
            <a:endParaRPr lang="ru-RU" altLang="ru-RU" sz="1800" b="1">
              <a:solidFill>
                <a:srgbClr val="000066"/>
              </a:solidFill>
              <a:latin typeface="Arial" charset="0"/>
            </a:endParaRPr>
          </a:p>
        </p:txBody>
      </p:sp>
      <p:sp>
        <p:nvSpPr>
          <p:cNvPr id="47122" name="Text Box 19"/>
          <p:cNvSpPr txBox="1">
            <a:spLocks noChangeArrowheads="1"/>
          </p:cNvSpPr>
          <p:nvPr/>
        </p:nvSpPr>
        <p:spPr bwMode="auto">
          <a:xfrm>
            <a:off x="3438525" y="537845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1800" b="1">
                <a:solidFill>
                  <a:srgbClr val="000066"/>
                </a:solidFill>
                <a:latin typeface="Arial" charset="0"/>
              </a:rPr>
              <a:t>FC-ST</a:t>
            </a:r>
            <a:endParaRPr lang="ru-RU" altLang="ru-RU" sz="1800" b="1">
              <a:solidFill>
                <a:srgbClr val="000066"/>
              </a:solidFill>
              <a:latin typeface="Arial" charset="0"/>
            </a:endParaRPr>
          </a:p>
        </p:txBody>
      </p:sp>
      <p:sp>
        <p:nvSpPr>
          <p:cNvPr id="47123" name="Text Box 20"/>
          <p:cNvSpPr txBox="1">
            <a:spLocks noChangeArrowheads="1"/>
          </p:cNvSpPr>
          <p:nvPr/>
        </p:nvSpPr>
        <p:spPr bwMode="auto">
          <a:xfrm>
            <a:off x="5473700" y="529748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1800" b="1">
                <a:solidFill>
                  <a:srgbClr val="000066"/>
                </a:solidFill>
                <a:latin typeface="Arial" charset="0"/>
              </a:rPr>
              <a:t>SC-FC</a:t>
            </a:r>
            <a:endParaRPr lang="ru-RU" altLang="ru-RU" sz="1800" b="1">
              <a:solidFill>
                <a:srgbClr val="000066"/>
              </a:solidFill>
              <a:latin typeface="Arial" charset="0"/>
            </a:endParaRPr>
          </a:p>
        </p:txBody>
      </p:sp>
      <p:sp>
        <p:nvSpPr>
          <p:cNvPr id="47124" name="Text Box 21"/>
          <p:cNvSpPr txBox="1">
            <a:spLocks noChangeArrowheads="1"/>
          </p:cNvSpPr>
          <p:nvPr/>
        </p:nvSpPr>
        <p:spPr bwMode="auto">
          <a:xfrm>
            <a:off x="7581900" y="5287963"/>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ru-RU" sz="1800" b="1">
                <a:solidFill>
                  <a:srgbClr val="000066"/>
                </a:solidFill>
                <a:latin typeface="Arial" charset="0"/>
              </a:rPr>
              <a:t>ST-SC</a:t>
            </a:r>
            <a:endParaRPr lang="ru-RU" altLang="ru-RU" sz="1800" b="1">
              <a:solidFill>
                <a:srgbClr val="000066"/>
              </a:solidFill>
              <a:latin typeface="Arial" charset="0"/>
            </a:endParaRPr>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327025"/>
            <a:ext cx="9144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rgbClr val="FFFF00"/>
                </a:solidFill>
              </a:rPr>
              <a:t>Некоторые виды сетевого оборудования имеют очень высокую чувствительность фотоприемника, что приводит к его перегрузке на трассах небольшой протяженности характерных для структурированных кабельных систем. В этой ситуации для обеспечения работоспособности аппаратуры применяют оптические аттенюаторы. В СКС удобно применять аттенюаторы-розетки (рис. 60), в которых затухание задается калиброванным воздушным зазором и FM-адаптеры (рис. 61) со встроенными аттенюаторами, в которых затухание обеспечивается отрезком вклеенного в коннекторную часть специального волокна с заданным коэффициентом затухания. </a:t>
            </a:r>
          </a:p>
        </p:txBody>
      </p:sp>
      <p:pic>
        <p:nvPicPr>
          <p:cNvPr id="48131" name="Picture 4" descr="Att FC (10)+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763" y="2905125"/>
            <a:ext cx="1854200" cy="1704975"/>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8132" name="Picture 5" descr="Att FM-SC+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7450" y="2936875"/>
            <a:ext cx="1854200" cy="170815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6" descr="Att V FC+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2675" y="2879725"/>
            <a:ext cx="1649413" cy="17018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8134" name="Picture 7" descr="Att V ST+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6275" y="2903538"/>
            <a:ext cx="1768475" cy="1684337"/>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8135" name="Rectangle 8"/>
          <p:cNvSpPr>
            <a:spLocks noChangeArrowheads="1"/>
          </p:cNvSpPr>
          <p:nvPr/>
        </p:nvSpPr>
        <p:spPr bwMode="auto">
          <a:xfrm>
            <a:off x="38100" y="4687888"/>
            <a:ext cx="2339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600" b="1"/>
              <a:t>Рис. 60</a:t>
            </a:r>
            <a:endParaRPr lang="en-US" altLang="ru-RU" sz="1600" b="1"/>
          </a:p>
          <a:p>
            <a:r>
              <a:rPr lang="ru-RU" altLang="ru-RU" sz="1600" b="1"/>
              <a:t>Аттенюатор-розетка.    </a:t>
            </a:r>
          </a:p>
        </p:txBody>
      </p:sp>
      <p:sp>
        <p:nvSpPr>
          <p:cNvPr id="48136" name="Rectangle 9"/>
          <p:cNvSpPr>
            <a:spLocks noChangeArrowheads="1"/>
          </p:cNvSpPr>
          <p:nvPr/>
        </p:nvSpPr>
        <p:spPr bwMode="auto">
          <a:xfrm>
            <a:off x="2441575" y="4725988"/>
            <a:ext cx="18859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600" b="1"/>
              <a:t>Рис. 61</a:t>
            </a:r>
            <a:endParaRPr lang="en-US" altLang="ru-RU" sz="1600" b="1"/>
          </a:p>
          <a:p>
            <a:r>
              <a:rPr lang="ru-RU" altLang="ru-RU" sz="1600" b="1"/>
              <a:t>FM аттенюатор.</a:t>
            </a:r>
            <a:r>
              <a:rPr lang="ru-RU" altLang="ru-RU" sz="1600"/>
              <a:t>    </a:t>
            </a:r>
          </a:p>
        </p:txBody>
      </p:sp>
      <p:sp>
        <p:nvSpPr>
          <p:cNvPr id="48137" name="Rectangle 10"/>
          <p:cNvSpPr>
            <a:spLocks noChangeArrowheads="1"/>
          </p:cNvSpPr>
          <p:nvPr/>
        </p:nvSpPr>
        <p:spPr bwMode="auto">
          <a:xfrm>
            <a:off x="4629150" y="4713288"/>
            <a:ext cx="42862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600" b="1"/>
              <a:t> Рис. 62</a:t>
            </a:r>
          </a:p>
          <a:p>
            <a:r>
              <a:rPr lang="ru-RU" altLang="ru-RU" sz="1600" b="1"/>
              <a:t>Переменные аттенюаторы-розетки (</a:t>
            </a:r>
            <a:r>
              <a:rPr lang="en-US" altLang="ru-RU" sz="1600" b="1"/>
              <a:t>ST</a:t>
            </a:r>
            <a:r>
              <a:rPr lang="ru-RU" altLang="ru-RU" sz="1600" b="1"/>
              <a:t>, </a:t>
            </a:r>
            <a:r>
              <a:rPr lang="en-US" altLang="ru-RU" sz="1600" b="1"/>
              <a:t>FC</a:t>
            </a:r>
            <a:r>
              <a:rPr lang="ru-RU" altLang="ru-RU" sz="1600" b="1"/>
              <a:t>) </a:t>
            </a:r>
          </a:p>
        </p:txBody>
      </p:sp>
      <p:sp>
        <p:nvSpPr>
          <p:cNvPr id="48138" name="Rectangle 11"/>
          <p:cNvSpPr>
            <a:spLocks noChangeArrowheads="1"/>
          </p:cNvSpPr>
          <p:nvPr/>
        </p:nvSpPr>
        <p:spPr bwMode="auto">
          <a:xfrm>
            <a:off x="0" y="547370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chemeClr val="tx2"/>
                </a:solidFill>
              </a:rPr>
              <a:t>Данные разновидности этих приборов могут быть как фиксированными, так и переменными с плавной регулировкой вносимого затухания, которое обеспечивается плавным изменением величины воздушного зазора. </a:t>
            </a: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1" name="Picture 3" descr="optic_k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263525"/>
            <a:ext cx="5334000"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ChangeArrowheads="1"/>
          </p:cNvSpPr>
          <p:nvPr/>
        </p:nvSpPr>
        <p:spPr bwMode="auto">
          <a:xfrm>
            <a:off x="155575" y="2668588"/>
            <a:ext cx="87963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4800" b="1">
                <a:solidFill>
                  <a:srgbClr val="FF9900"/>
                </a:solidFill>
              </a:rPr>
              <a:t>4. Кабели структурированных кабельных систем</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78531"/>
                                        </p:tgtEl>
                                        <p:attrNameLst>
                                          <p:attrName>style.visibility</p:attrName>
                                        </p:attrNameLst>
                                      </p:cBhvr>
                                      <p:to>
                                        <p:strVal val="visible"/>
                                      </p:to>
                                    </p:set>
                                    <p:animEffect transition="in" filter="dissolve">
                                      <p:cBhvr>
                                        <p:cTn id="7" dur="500"/>
                                        <p:tgtEl>
                                          <p:spTgt spid="278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199814" name="Rectangle 134"/>
          <p:cNvSpPr>
            <a:spLocks noChangeArrowheads="1"/>
          </p:cNvSpPr>
          <p:nvPr/>
        </p:nvSpPr>
        <p:spPr bwMode="auto">
          <a:xfrm>
            <a:off x="0" y="1031875"/>
            <a:ext cx="91440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2600" b="1" i="1">
                <a:solidFill>
                  <a:srgbClr val="FF3300"/>
                </a:solidFill>
              </a:rPr>
              <a:t>     Определение:</a:t>
            </a:r>
            <a:r>
              <a:rPr lang="ru-RU" altLang="ru-RU" sz="2600" b="1">
                <a:solidFill>
                  <a:srgbClr val="FF3300"/>
                </a:solidFill>
              </a:rPr>
              <a:t> </a:t>
            </a:r>
            <a:r>
              <a:rPr lang="ru-RU" altLang="ru-RU" sz="2600" b="1"/>
              <a:t>ОК называется кабельное изделие, содержащее одно или несколько оптических волокон (ОВ), объединенных в единую конструкцию, обеспечивающую их работоспособность в заданных условиях эксплуатации (ГОСТ 26599 – 85. Компоненты ВОСП. Термины и определения).</a:t>
            </a:r>
          </a:p>
        </p:txBody>
      </p:sp>
      <p:sp>
        <p:nvSpPr>
          <p:cNvPr id="199816" name="WordArt 136"/>
          <p:cNvSpPr>
            <a:spLocks noChangeArrowheads="1" noChangeShapeType="1" noTextEdit="1"/>
          </p:cNvSpPr>
          <p:nvPr/>
        </p:nvSpPr>
        <p:spPr bwMode="auto">
          <a:xfrm>
            <a:off x="941388" y="168275"/>
            <a:ext cx="7616825" cy="433388"/>
          </a:xfrm>
          <a:prstGeom prst="rect">
            <a:avLst/>
          </a:prstGeom>
        </p:spPr>
        <p:txBody>
          <a:bodyPr wrap="none" fromWordArt="1">
            <a:prstTxWarp prst="textPlain">
              <a:avLst>
                <a:gd name="adj" fmla="val 50000"/>
              </a:avLst>
            </a:prstTxWarp>
          </a:bodyPr>
          <a:lstStyle/>
          <a:p>
            <a:r>
              <a:rPr lang="ru-RU" sz="3600" kern="10">
                <a:ln w="0">
                  <a:solidFill>
                    <a:schemeClr val="tx1"/>
                  </a:solidFill>
                  <a:round/>
                  <a:headEnd/>
                  <a:tailEnd/>
                </a:ln>
                <a:gradFill rotWithShape="1">
                  <a:gsLst>
                    <a:gs pos="0">
                      <a:schemeClr val="bg1"/>
                    </a:gs>
                    <a:gs pos="100000">
                      <a:srgbClr val="FF3300"/>
                    </a:gs>
                  </a:gsLst>
                  <a:lin ang="5400000" scaled="1"/>
                </a:gradFill>
                <a:effectLst>
                  <a:outerShdw dist="35921" dir="2700000" algn="ctr" rotWithShape="0">
                    <a:srgbClr val="9999FF">
                      <a:alpha val="79999"/>
                    </a:srgbClr>
                  </a:outerShdw>
                </a:effectLst>
                <a:latin typeface="Impact"/>
              </a:rPr>
              <a:t>Области  применения  и  классификация</a:t>
            </a:r>
          </a:p>
        </p:txBody>
      </p:sp>
      <p:sp>
        <p:nvSpPr>
          <p:cNvPr id="199817" name="Rectangle 137"/>
          <p:cNvSpPr>
            <a:spLocks noChangeArrowheads="1"/>
          </p:cNvSpPr>
          <p:nvPr/>
        </p:nvSpPr>
        <p:spPr bwMode="auto">
          <a:xfrm>
            <a:off x="0" y="3657600"/>
            <a:ext cx="91440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tabLst>
                <a:tab pos="685800" algn="l"/>
              </a:tabLst>
              <a:defRPr sz="2400">
                <a:solidFill>
                  <a:schemeClr val="tx1"/>
                </a:solidFill>
                <a:latin typeface="Times New Roman" pitchFamily="18" charset="0"/>
              </a:defRPr>
            </a:lvl1pPr>
            <a:lvl2pPr marL="742950" indent="-285750">
              <a:tabLst>
                <a:tab pos="685800" algn="l"/>
              </a:tabLst>
              <a:defRPr sz="2400">
                <a:solidFill>
                  <a:schemeClr val="tx1"/>
                </a:solidFill>
                <a:latin typeface="Times New Roman" pitchFamily="18" charset="0"/>
              </a:defRPr>
            </a:lvl2pPr>
            <a:lvl3pPr marL="1143000" indent="-228600">
              <a:tabLst>
                <a:tab pos="685800" algn="l"/>
              </a:tabLst>
              <a:defRPr sz="2400">
                <a:solidFill>
                  <a:schemeClr val="tx1"/>
                </a:solidFill>
                <a:latin typeface="Times New Roman" pitchFamily="18" charset="0"/>
              </a:defRPr>
            </a:lvl3pPr>
            <a:lvl4pPr marL="1600200" indent="-228600">
              <a:tabLst>
                <a:tab pos="685800" algn="l"/>
              </a:tabLst>
              <a:defRPr sz="2400">
                <a:solidFill>
                  <a:schemeClr val="tx1"/>
                </a:solidFill>
                <a:latin typeface="Times New Roman" pitchFamily="18" charset="0"/>
              </a:defRPr>
            </a:lvl4pPr>
            <a:lvl5pPr marL="2057400" indent="-228600">
              <a:tabLst>
                <a:tab pos="685800" algn="l"/>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685800" algn="l"/>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685800" algn="l"/>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685800" algn="l"/>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685800" algn="l"/>
              </a:tabLst>
              <a:defRPr sz="2400">
                <a:solidFill>
                  <a:schemeClr val="tx1"/>
                </a:solidFill>
                <a:latin typeface="Times New Roman" pitchFamily="18" charset="0"/>
              </a:defRPr>
            </a:lvl9pPr>
          </a:lstStyle>
          <a:p>
            <a:pPr algn="just"/>
            <a:r>
              <a:rPr lang="ru-RU" altLang="ru-RU" sz="2600" b="1">
                <a:solidFill>
                  <a:schemeClr val="folHlink"/>
                </a:solidFill>
              </a:rPr>
              <a:t> </a:t>
            </a:r>
            <a:r>
              <a:rPr lang="ru-RU" altLang="ru-RU" sz="2600" b="1">
                <a:solidFill>
                  <a:schemeClr val="tx2"/>
                </a:solidFill>
              </a:rPr>
              <a:t>В зависимости от основной области применения волоконно-оптические кабели подразделяются на три основных вида:</a:t>
            </a:r>
          </a:p>
          <a:p>
            <a:pPr algn="just"/>
            <a:endParaRPr lang="ru-RU" altLang="ru-RU" sz="2600" b="1">
              <a:solidFill>
                <a:schemeClr val="tx2"/>
              </a:solidFill>
            </a:endParaRPr>
          </a:p>
          <a:p>
            <a:pPr algn="just">
              <a:buFont typeface="Times New Roman" pitchFamily="18" charset="0"/>
              <a:buChar char="•"/>
            </a:pPr>
            <a:r>
              <a:rPr lang="ru-RU" altLang="ru-RU" sz="2600" b="1">
                <a:solidFill>
                  <a:schemeClr val="folHlink"/>
                </a:solidFill>
              </a:rPr>
              <a:t>   кабели внешней прокладки (outdoor cables);</a:t>
            </a:r>
          </a:p>
          <a:p>
            <a:pPr algn="just">
              <a:buFont typeface="Times New Roman" pitchFamily="18" charset="0"/>
              <a:buChar char="•"/>
            </a:pPr>
            <a:r>
              <a:rPr lang="ru-RU" altLang="ru-RU" sz="2600" b="1">
                <a:solidFill>
                  <a:schemeClr val="folHlink"/>
                </a:solidFill>
              </a:rPr>
              <a:t>   кабели внутренней прокладки (indoor cables);</a:t>
            </a:r>
          </a:p>
          <a:p>
            <a:pPr algn="just">
              <a:buFont typeface="Times New Roman" pitchFamily="18" charset="0"/>
              <a:buChar char="•"/>
            </a:pPr>
            <a:r>
              <a:rPr lang="ru-RU" altLang="ru-RU" sz="2600" b="1">
                <a:solidFill>
                  <a:schemeClr val="folHlink"/>
                </a:solidFill>
              </a:rPr>
              <a:t>   кабели для шнуров.</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9816"/>
                                        </p:tgtEl>
                                        <p:attrNameLst>
                                          <p:attrName>style.visibility</p:attrName>
                                        </p:attrNameLst>
                                      </p:cBhvr>
                                      <p:to>
                                        <p:strVal val="visible"/>
                                      </p:to>
                                    </p:set>
                                    <p:animEffect transition="in" filter="dissolve">
                                      <p:cBhvr>
                                        <p:cTn id="7" dur="500"/>
                                        <p:tgtEl>
                                          <p:spTgt spid="19981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9814"/>
                                        </p:tgtEl>
                                        <p:attrNameLst>
                                          <p:attrName>style.visibility</p:attrName>
                                        </p:attrNameLst>
                                      </p:cBhvr>
                                      <p:to>
                                        <p:strVal val="visible"/>
                                      </p:to>
                                    </p:set>
                                    <p:animEffect transition="in" filter="dissolve">
                                      <p:cBhvr>
                                        <p:cTn id="11" dur="500"/>
                                        <p:tgtEl>
                                          <p:spTgt spid="19981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9817"/>
                                        </p:tgtEl>
                                        <p:attrNameLst>
                                          <p:attrName>style.visibility</p:attrName>
                                        </p:attrNameLst>
                                      </p:cBhvr>
                                      <p:to>
                                        <p:strVal val="visible"/>
                                      </p:to>
                                    </p:set>
                                    <p:animEffect transition="in" filter="wipe(down)">
                                      <p:cBhvr>
                                        <p:cTn id="15" dur="500"/>
                                        <p:tgtEl>
                                          <p:spTgt spid="199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814" grpId="0"/>
      <p:bldP spid="199816" grpId="0" animBg="1"/>
      <p:bldP spid="199817"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CC"/>
            </a:gs>
            <a:gs pos="100000">
              <a:srgbClr val="00005E"/>
            </a:gs>
          </a:gsLst>
          <a:path path="shape">
            <a:fillToRect l="50000" t="50000" r="50000" b="50000"/>
          </a:path>
        </a:gradFill>
        <a:effectLst/>
      </p:bgPr>
    </p:bg>
    <p:spTree>
      <p:nvGrpSpPr>
        <p:cNvPr id="1" name=""/>
        <p:cNvGrpSpPr/>
        <p:nvPr/>
      </p:nvGrpSpPr>
      <p:grpSpPr>
        <a:xfrm>
          <a:off x="0" y="0"/>
          <a:ext cx="0" cy="0"/>
          <a:chOff x="0" y="0"/>
          <a:chExt cx="0" cy="0"/>
        </a:xfrm>
      </p:grpSpPr>
      <p:pic>
        <p:nvPicPr>
          <p:cNvPr id="201741" name="Picture 13"/>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304800" y="279400"/>
            <a:ext cx="8047038" cy="492442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01742" name="Rectangle 14"/>
          <p:cNvSpPr>
            <a:spLocks noChangeArrowheads="1"/>
          </p:cNvSpPr>
          <p:nvPr/>
        </p:nvSpPr>
        <p:spPr bwMode="auto">
          <a:xfrm>
            <a:off x="0" y="567055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b="1">
                <a:solidFill>
                  <a:schemeClr val="folHlink"/>
                </a:solidFill>
              </a:rPr>
              <a:t>Рис. 1. Схема организации волоконно-оптической линии связи внешней магистральной подсистемы.</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01741"/>
                                        </p:tgtEl>
                                        <p:attrNameLst>
                                          <p:attrName>style.visibility</p:attrName>
                                        </p:attrNameLst>
                                      </p:cBhvr>
                                      <p:to>
                                        <p:strVal val="visible"/>
                                      </p:to>
                                    </p:set>
                                    <p:animEffect transition="in" filter="dissolve">
                                      <p:cBhvr>
                                        <p:cTn id="7" dur="500"/>
                                        <p:tgtEl>
                                          <p:spTgt spid="201741"/>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1742"/>
                                        </p:tgtEl>
                                        <p:attrNameLst>
                                          <p:attrName>style.visibility</p:attrName>
                                        </p:attrNameLst>
                                      </p:cBhvr>
                                      <p:to>
                                        <p:strVal val="visible"/>
                                      </p:to>
                                    </p:set>
                                    <p:anim calcmode="lin" valueType="num">
                                      <p:cBhvr additive="base">
                                        <p:cTn id="11" dur="500" fill="hold"/>
                                        <p:tgtEl>
                                          <p:spTgt spid="201742"/>
                                        </p:tgtEl>
                                        <p:attrNameLst>
                                          <p:attrName>ppt_x</p:attrName>
                                        </p:attrNameLst>
                                      </p:cBhvr>
                                      <p:tavLst>
                                        <p:tav tm="0">
                                          <p:val>
                                            <p:strVal val="#ppt_x"/>
                                          </p:val>
                                        </p:tav>
                                        <p:tav tm="100000">
                                          <p:val>
                                            <p:strVal val="#ppt_x"/>
                                          </p:val>
                                        </p:tav>
                                      </p:tavLst>
                                    </p:anim>
                                    <p:anim calcmode="lin" valueType="num">
                                      <p:cBhvr additive="base">
                                        <p:cTn id="12" dur="500" fill="hold"/>
                                        <p:tgtEl>
                                          <p:spTgt spid="2017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2"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194572" name="Rectangle 12"/>
          <p:cNvSpPr>
            <a:spLocks noChangeArrowheads="1"/>
          </p:cNvSpPr>
          <p:nvPr/>
        </p:nvSpPr>
        <p:spPr bwMode="auto">
          <a:xfrm>
            <a:off x="995363" y="6127750"/>
            <a:ext cx="710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b="1">
                <a:solidFill>
                  <a:srgbClr val="FF3300"/>
                </a:solidFill>
                <a:cs typeface="Times New Roman" pitchFamily="18" charset="0"/>
              </a:rPr>
              <a:t>Рис. 2.  Классификация оптических кабелей СКС.</a:t>
            </a:r>
            <a:endParaRPr lang="ru-RU" altLang="ru-RU" b="1">
              <a:solidFill>
                <a:srgbClr val="FF3300"/>
              </a:solidFill>
            </a:endParaRPr>
          </a:p>
        </p:txBody>
      </p:sp>
      <p:pic>
        <p:nvPicPr>
          <p:cNvPr id="194574" name="Picture 14" descr="Общая классификация оптических кабелей СКС">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273050"/>
            <a:ext cx="5607050" cy="560705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4572"/>
                                        </p:tgtEl>
                                        <p:attrNameLst>
                                          <p:attrName>style.visibility</p:attrName>
                                        </p:attrNameLst>
                                      </p:cBhvr>
                                      <p:to>
                                        <p:strVal val="visible"/>
                                      </p:to>
                                    </p:set>
                                    <p:anim calcmode="lin" valueType="num">
                                      <p:cBhvr additive="base">
                                        <p:cTn id="7" dur="500" fill="hold"/>
                                        <p:tgtEl>
                                          <p:spTgt spid="194572"/>
                                        </p:tgtEl>
                                        <p:attrNameLst>
                                          <p:attrName>ppt_x</p:attrName>
                                        </p:attrNameLst>
                                      </p:cBhvr>
                                      <p:tavLst>
                                        <p:tav tm="0">
                                          <p:val>
                                            <p:strVal val="#ppt_x"/>
                                          </p:val>
                                        </p:tav>
                                        <p:tav tm="100000">
                                          <p:val>
                                            <p:strVal val="#ppt_x"/>
                                          </p:val>
                                        </p:tav>
                                      </p:tavLst>
                                    </p:anim>
                                    <p:anim calcmode="lin" valueType="num">
                                      <p:cBhvr additive="base">
                                        <p:cTn id="8" dur="500" fill="hold"/>
                                        <p:tgtEl>
                                          <p:spTgt spid="19457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 presetClass="entr" presetSubtype="5" fill="hold" nodeType="afterEffect">
                                  <p:stCondLst>
                                    <p:cond delay="0"/>
                                  </p:stCondLst>
                                  <p:childTnLst>
                                    <p:set>
                                      <p:cBhvr>
                                        <p:cTn id="11" dur="1" fill="hold">
                                          <p:stCondLst>
                                            <p:cond delay="0"/>
                                          </p:stCondLst>
                                        </p:cTn>
                                        <p:tgtEl>
                                          <p:spTgt spid="194574"/>
                                        </p:tgtEl>
                                        <p:attrNameLst>
                                          <p:attrName>style.visibility</p:attrName>
                                        </p:attrNameLst>
                                      </p:cBhvr>
                                      <p:to>
                                        <p:strVal val="visible"/>
                                      </p:to>
                                    </p:set>
                                    <p:animEffect transition="in" filter="blinds(vertical)">
                                      <p:cBhvr>
                                        <p:cTn id="12" dur="500"/>
                                        <p:tgtEl>
                                          <p:spTgt spid="194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CC"/>
            </a:gs>
            <a:gs pos="100000">
              <a:srgbClr val="00005E"/>
            </a:gs>
          </a:gsLst>
          <a:path path="shape">
            <a:fillToRect l="50000" t="50000" r="50000" b="50000"/>
          </a:path>
        </a:gradFill>
        <a:effectLst/>
      </p:bgPr>
    </p:bg>
    <p:spTree>
      <p:nvGrpSpPr>
        <p:cNvPr id="1" name=""/>
        <p:cNvGrpSpPr/>
        <p:nvPr/>
      </p:nvGrpSpPr>
      <p:grpSpPr>
        <a:xfrm>
          <a:off x="0" y="0"/>
          <a:ext cx="0" cy="0"/>
          <a:chOff x="0" y="0"/>
          <a:chExt cx="0" cy="0"/>
        </a:xfrm>
      </p:grpSpPr>
      <p:graphicFrame>
        <p:nvGraphicFramePr>
          <p:cNvPr id="192227" name="Group 1763"/>
          <p:cNvGraphicFramePr>
            <a:graphicFrameLocks noGrp="1"/>
          </p:cNvGraphicFramePr>
          <p:nvPr/>
        </p:nvGraphicFramePr>
        <p:xfrm>
          <a:off x="361950" y="527050"/>
          <a:ext cx="8331200" cy="1706784"/>
        </p:xfrm>
        <a:graphic>
          <a:graphicData uri="http://schemas.openxmlformats.org/drawingml/2006/table">
            <a:tbl>
              <a:tblPr/>
              <a:tblGrid>
                <a:gridCol w="3243263"/>
                <a:gridCol w="1271587"/>
                <a:gridCol w="1273175"/>
                <a:gridCol w="1270000"/>
                <a:gridCol w="1273175"/>
              </a:tblGrid>
              <a:tr h="274269">
                <a:tc gridSpan="5">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Таблица 2</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cap="flat">
                      <a:noFill/>
                    </a:lnL>
                    <a:lnR cap="flat">
                      <a:noFill/>
                    </a:lnR>
                    <a:lnT cap="flat">
                      <a:noFill/>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269">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Предельно допустимые затухание и коэффициент широкополосности ММ ОК СКС</a:t>
                      </a:r>
                    </a:p>
                  </a:txBody>
                  <a:tcPr marT="45712" marB="45712" anchor="ctr" horzOverflow="overflow">
                    <a:lnL cap="flat">
                      <a:noFill/>
                    </a:lnL>
                    <a:lnR cap="flat">
                      <a:noFill/>
                    </a:lnR>
                    <a:lnT>
                      <a:noFill/>
                    </a:lnT>
                    <a:lnB w="38100" cap="flat" cmpd="sng" algn="ctr">
                      <a:solidFill>
                        <a:srgbClr val="FF33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26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Длина волны, нм</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850</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1310</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hMerge="1">
                  <a:txBody>
                    <a:bodyPr/>
                    <a:lstStyle/>
                    <a:p>
                      <a:endParaRPr lang="ru-RU"/>
                    </a:p>
                  </a:txBody>
                  <a:tcPr/>
                </a:tc>
              </a:tr>
              <a:tr h="27426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Стандарт</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folHlink"/>
                          </a:solidFill>
                          <a:effectLst/>
                          <a:latin typeface="Times New Roman" pitchFamily="18" charset="0"/>
                          <a:cs typeface="Times New Roman" pitchFamily="18" charset="0"/>
                        </a:rPr>
                        <a:t>TIA</a:t>
                      </a: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a:t>
                      </a:r>
                      <a:r>
                        <a:rPr kumimoji="0" lang="en-US" sz="1200" b="1" i="0" u="none" strike="noStrike" cap="none" normalizeH="0" baseline="0" smtClean="0">
                          <a:ln>
                            <a:noFill/>
                          </a:ln>
                          <a:solidFill>
                            <a:schemeClr val="folHlink"/>
                          </a:solidFill>
                          <a:effectLst/>
                          <a:latin typeface="Times New Roman" pitchFamily="18" charset="0"/>
                          <a:cs typeface="Times New Roman" pitchFamily="18" charset="0"/>
                        </a:rPr>
                        <a:t>EIA</a:t>
                      </a: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-568-</a:t>
                      </a:r>
                      <a:r>
                        <a:rPr kumimoji="0" lang="en-US" sz="1200" b="1" i="0" u="none" strike="noStrike" cap="none" normalizeH="0" baseline="0" smtClean="0">
                          <a:ln>
                            <a:noFill/>
                          </a:ln>
                          <a:solidFill>
                            <a:schemeClr val="folHlink"/>
                          </a:solidFill>
                          <a:effectLst/>
                          <a:latin typeface="Times New Roman" pitchFamily="18" charset="0"/>
                          <a:cs typeface="Times New Roman" pitchFamily="18" charset="0"/>
                        </a:rPr>
                        <a:t>A</a:t>
                      </a:r>
                      <a:endParaRPr kumimoji="0" lang="en-US"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folHlink"/>
                          </a:solidFill>
                          <a:effectLst/>
                          <a:latin typeface="Times New Roman" pitchFamily="18" charset="0"/>
                          <a:cs typeface="Times New Roman" pitchFamily="18" charset="0"/>
                        </a:rPr>
                        <a:t>ISO</a:t>
                      </a: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a:t>
                      </a:r>
                      <a:r>
                        <a:rPr kumimoji="0" lang="en-US" sz="1200" b="1" i="0" u="none" strike="noStrike" cap="none" normalizeH="0" baseline="0" smtClean="0">
                          <a:ln>
                            <a:noFill/>
                          </a:ln>
                          <a:solidFill>
                            <a:schemeClr val="folHlink"/>
                          </a:solidFill>
                          <a:effectLst/>
                          <a:latin typeface="Times New Roman" pitchFamily="18" charset="0"/>
                          <a:cs typeface="Times New Roman" pitchFamily="18" charset="0"/>
                        </a:rPr>
                        <a:t>IEC</a:t>
                      </a: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 11801</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folHlink"/>
                          </a:solidFill>
                          <a:effectLst/>
                          <a:latin typeface="Times New Roman" pitchFamily="18" charset="0"/>
                          <a:cs typeface="Times New Roman" pitchFamily="18" charset="0"/>
                        </a:rPr>
                        <a:t>TIA</a:t>
                      </a: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a:t>
                      </a:r>
                      <a:r>
                        <a:rPr kumimoji="0" lang="en-US" sz="1200" b="1" i="0" u="none" strike="noStrike" cap="none" normalizeH="0" baseline="0" smtClean="0">
                          <a:ln>
                            <a:noFill/>
                          </a:ln>
                          <a:solidFill>
                            <a:schemeClr val="folHlink"/>
                          </a:solidFill>
                          <a:effectLst/>
                          <a:latin typeface="Times New Roman" pitchFamily="18" charset="0"/>
                          <a:cs typeface="Times New Roman" pitchFamily="18" charset="0"/>
                        </a:rPr>
                        <a:t>EIA</a:t>
                      </a: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-568-</a:t>
                      </a:r>
                      <a:r>
                        <a:rPr kumimoji="0" lang="en-US" sz="1200" b="1" i="0" u="none" strike="noStrike" cap="none" normalizeH="0" baseline="0" smtClean="0">
                          <a:ln>
                            <a:noFill/>
                          </a:ln>
                          <a:solidFill>
                            <a:schemeClr val="folHlink"/>
                          </a:solidFill>
                          <a:effectLst/>
                          <a:latin typeface="Times New Roman" pitchFamily="18" charset="0"/>
                          <a:cs typeface="Times New Roman" pitchFamily="18" charset="0"/>
                        </a:rPr>
                        <a:t>A</a:t>
                      </a:r>
                      <a:endParaRPr kumimoji="0" lang="en-US"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folHlink"/>
                          </a:solidFill>
                          <a:effectLst/>
                          <a:latin typeface="Times New Roman" pitchFamily="18" charset="0"/>
                          <a:cs typeface="Times New Roman" pitchFamily="18" charset="0"/>
                        </a:rPr>
                        <a:t>ISO</a:t>
                      </a: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a:t>
                      </a:r>
                      <a:r>
                        <a:rPr kumimoji="0" lang="en-US" sz="1200" b="1" i="0" u="none" strike="noStrike" cap="none" normalizeH="0" baseline="0" smtClean="0">
                          <a:ln>
                            <a:noFill/>
                          </a:ln>
                          <a:solidFill>
                            <a:schemeClr val="folHlink"/>
                          </a:solidFill>
                          <a:effectLst/>
                          <a:latin typeface="Times New Roman" pitchFamily="18" charset="0"/>
                          <a:cs typeface="Times New Roman" pitchFamily="18" charset="0"/>
                        </a:rPr>
                        <a:t>IEC</a:t>
                      </a: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 11801</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r h="30474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Коэффициент затухания, дБ</a:t>
                      </a:r>
                      <a:r>
                        <a:rPr kumimoji="0" lang="en-US" sz="1200" b="1" i="0" u="none" strike="noStrike" cap="none" normalizeH="0" baseline="0" smtClean="0">
                          <a:ln>
                            <a:noFill/>
                          </a:ln>
                          <a:solidFill>
                            <a:schemeClr val="folHlink"/>
                          </a:solidFill>
                          <a:effectLst/>
                          <a:latin typeface="Times New Roman" pitchFamily="18" charset="0"/>
                          <a:cs typeface="Times New Roman" pitchFamily="18" charset="0"/>
                        </a:rPr>
                        <a:t>/</a:t>
                      </a: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км</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3,75</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3,5</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1,05</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1,0</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r h="30474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Коэффициент широкополосности, МГц</a:t>
                      </a:r>
                      <a:r>
                        <a:rPr kumimoji="0" lang="ru-RU" sz="1200" b="1" i="0" u="none" strike="noStrike" cap="none" normalizeH="0" baseline="30000" smtClean="0">
                          <a:ln>
                            <a:noFill/>
                          </a:ln>
                          <a:solidFill>
                            <a:schemeClr val="folHlink"/>
                          </a:solidFill>
                          <a:effectLst/>
                          <a:latin typeface="Times New Roman" pitchFamily="18" charset="0"/>
                          <a:cs typeface="Times New Roman" pitchFamily="18" charset="0"/>
                          <a:sym typeface="Symbol" pitchFamily="18" charset="2"/>
                        </a:rPr>
                        <a:t></a:t>
                      </a: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км</a:t>
                      </a:r>
                      <a:endParaRPr kumimoji="0" lang="ru-RU" sz="1200" b="1" i="0" u="none" strike="noStrike" cap="none" normalizeH="0" baseline="30000" smtClean="0">
                        <a:ln>
                          <a:noFill/>
                        </a:ln>
                        <a:solidFill>
                          <a:schemeClr val="folHlink"/>
                        </a:solidFill>
                        <a:effectLst/>
                        <a:latin typeface="Times New Roman" pitchFamily="18" charset="0"/>
                        <a:cs typeface="Times New Roman" pitchFamily="18" charset="0"/>
                        <a:sym typeface="Symbol" pitchFamily="18" charset="2"/>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160</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200</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400</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500</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bl>
          </a:graphicData>
        </a:graphic>
      </p:graphicFrame>
      <p:graphicFrame>
        <p:nvGraphicFramePr>
          <p:cNvPr id="192264" name="Group 1800"/>
          <p:cNvGraphicFramePr>
            <a:graphicFrameLocks noGrp="1"/>
          </p:cNvGraphicFramePr>
          <p:nvPr/>
        </p:nvGraphicFramePr>
        <p:xfrm>
          <a:off x="400050" y="2632075"/>
          <a:ext cx="8293100" cy="1706784"/>
        </p:xfrm>
        <a:graphic>
          <a:graphicData uri="http://schemas.openxmlformats.org/drawingml/2006/table">
            <a:tbl>
              <a:tblPr/>
              <a:tblGrid>
                <a:gridCol w="3227388"/>
                <a:gridCol w="1265237"/>
                <a:gridCol w="1268413"/>
                <a:gridCol w="1265237"/>
                <a:gridCol w="1266825"/>
              </a:tblGrid>
              <a:tr h="274269">
                <a:tc gridSpan="5">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Таблица 3</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cap="flat">
                      <a:noFill/>
                    </a:lnL>
                    <a:lnR cap="flat">
                      <a:noFill/>
                    </a:lnR>
                    <a:lnT cap="flat">
                      <a:noFill/>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269">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Требование стандарта IEC-793 к ММ ОВ</a:t>
                      </a:r>
                      <a:endParaRPr kumimoji="0" lang="ru-RU" sz="1200" b="1" i="0" u="none" strike="noStrike" cap="none" normalizeH="0" baseline="0" smtClean="0">
                        <a:ln>
                          <a:noFill/>
                        </a:ln>
                        <a:solidFill>
                          <a:schemeClr val="tx1"/>
                        </a:solidFill>
                        <a:effectLst/>
                        <a:latin typeface="Times New Roman" pitchFamily="18" charset="0"/>
                      </a:endParaRPr>
                    </a:p>
                  </a:txBody>
                  <a:tcPr marT="45712" marB="45712" anchor="ctr" horzOverflow="overflow">
                    <a:lnL cap="flat">
                      <a:noFill/>
                    </a:lnL>
                    <a:lnR cap="flat">
                      <a:noFill/>
                    </a:lnR>
                    <a:lnT>
                      <a:noFill/>
                    </a:lnT>
                    <a:lnB w="38100" cap="flat" cmpd="sng" algn="ctr">
                      <a:solidFill>
                        <a:srgbClr val="FF33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26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Длина волны, нм</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850</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1310</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hMerge="1">
                  <a:txBody>
                    <a:bodyPr/>
                    <a:lstStyle/>
                    <a:p>
                      <a:endParaRPr lang="ru-RU"/>
                    </a:p>
                  </a:txBody>
                  <a:tcPr/>
                </a:tc>
              </a:tr>
              <a:tr h="27426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Тип ОВ</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62,5/125</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50/125</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62,5/125</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50/125</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r h="30474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Коэффициент затухания, дБ</a:t>
                      </a:r>
                      <a:r>
                        <a:rPr kumimoji="0" lang="en-US" sz="1200" b="1" i="0" u="none" strike="noStrike" cap="none" normalizeH="0" baseline="0" smtClean="0">
                          <a:ln>
                            <a:noFill/>
                          </a:ln>
                          <a:solidFill>
                            <a:schemeClr val="folHlink"/>
                          </a:solidFill>
                          <a:effectLst/>
                          <a:latin typeface="Times New Roman" pitchFamily="18" charset="0"/>
                          <a:cs typeface="Times New Roman" pitchFamily="18" charset="0"/>
                        </a:rPr>
                        <a:t>/</a:t>
                      </a: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км</a:t>
                      </a:r>
                      <a:endParaRPr kumimoji="0" lang="ru-RU" sz="12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3,2</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2,8</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0,9</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0,8</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r h="30474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Коэффициент широкополосности, МГц</a:t>
                      </a:r>
                      <a:r>
                        <a:rPr kumimoji="0" lang="ru-RU" sz="1200" b="1" i="0" u="none" strike="noStrike" cap="none" normalizeH="0" baseline="30000" smtClean="0">
                          <a:ln>
                            <a:noFill/>
                          </a:ln>
                          <a:solidFill>
                            <a:schemeClr val="folHlink"/>
                          </a:solidFill>
                          <a:effectLst/>
                          <a:latin typeface="Times New Roman" pitchFamily="18" charset="0"/>
                          <a:cs typeface="Times New Roman" pitchFamily="18" charset="0"/>
                          <a:sym typeface="Symbol" pitchFamily="18" charset="2"/>
                        </a:rPr>
                        <a:t></a:t>
                      </a: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км</a:t>
                      </a:r>
                      <a:endParaRPr kumimoji="0" lang="ru-RU" sz="1200" b="1" i="0" u="none" strike="noStrike" cap="none" normalizeH="0" baseline="30000" smtClean="0">
                        <a:ln>
                          <a:noFill/>
                        </a:ln>
                        <a:solidFill>
                          <a:schemeClr val="folHlink"/>
                        </a:solidFill>
                        <a:effectLst/>
                        <a:latin typeface="Times New Roman" pitchFamily="18" charset="0"/>
                        <a:cs typeface="Times New Roman" pitchFamily="18" charset="0"/>
                        <a:sym typeface="Symbol" pitchFamily="18" charset="2"/>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200</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400</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500</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1000</a:t>
                      </a:r>
                      <a:endParaRPr kumimoji="0" lang="ru-RU" sz="1400" b="1" i="0" u="none" strike="noStrike" cap="none" normalizeH="0" baseline="0" smtClean="0">
                        <a:ln>
                          <a:noFill/>
                        </a:ln>
                        <a:solidFill>
                          <a:schemeClr val="folHlink"/>
                        </a:solidFill>
                        <a:effectLst/>
                        <a:latin typeface="Times New Roman" pitchFamily="18" charset="0"/>
                      </a:endParaRPr>
                    </a:p>
                  </a:txBody>
                  <a:tcPr marT="45712" marB="45712"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bl>
          </a:graphicData>
        </a:graphic>
      </p:graphicFrame>
      <p:graphicFrame>
        <p:nvGraphicFramePr>
          <p:cNvPr id="192265" name="Group 1801"/>
          <p:cNvGraphicFramePr>
            <a:graphicFrameLocks noGrp="1"/>
          </p:cNvGraphicFramePr>
          <p:nvPr/>
        </p:nvGraphicFramePr>
        <p:xfrm>
          <a:off x="788988" y="4786313"/>
          <a:ext cx="7567612" cy="1432360"/>
        </p:xfrm>
        <a:graphic>
          <a:graphicData uri="http://schemas.openxmlformats.org/drawingml/2006/table">
            <a:tbl>
              <a:tblPr/>
              <a:tblGrid>
                <a:gridCol w="2225675"/>
                <a:gridCol w="2671762"/>
                <a:gridCol w="2670175"/>
              </a:tblGrid>
              <a:tr h="274198">
                <a:tc gridSpan="3">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Таблица 4</a:t>
                      </a:r>
                      <a:endParaRPr kumimoji="0" lang="ru-RU" sz="1200" b="1" i="0" u="none" strike="noStrike" cap="none" normalizeH="0" baseline="0" smtClean="0">
                        <a:ln>
                          <a:noFill/>
                        </a:ln>
                        <a:solidFill>
                          <a:schemeClr val="folHlink"/>
                        </a:solidFill>
                        <a:effectLst/>
                        <a:latin typeface="Times New Roman" pitchFamily="18" charset="0"/>
                      </a:endParaRPr>
                    </a:p>
                  </a:txBody>
                  <a:tcPr marT="45700" marB="45700" horzOverflow="overflow">
                    <a:lnL cap="flat">
                      <a:noFill/>
                    </a:lnL>
                    <a:lnR cap="flat">
                      <a:noFill/>
                    </a:lnR>
                    <a:lnT cap="flat">
                      <a:noFill/>
                    </a:lnT>
                    <a:lnB>
                      <a:noFill/>
                    </a:lnB>
                    <a:lnTlToBr>
                      <a:noFill/>
                    </a:lnTlToBr>
                    <a:lnBlToTr>
                      <a:noFill/>
                    </a:lnBlToTr>
                    <a:noFill/>
                  </a:tcPr>
                </a:tc>
                <a:tc hMerge="1">
                  <a:txBody>
                    <a:bodyPr/>
                    <a:lstStyle/>
                    <a:p>
                      <a:endParaRPr lang="ru-RU"/>
                    </a:p>
                  </a:txBody>
                  <a:tcPr/>
                </a:tc>
                <a:tc hMerge="1">
                  <a:txBody>
                    <a:bodyPr/>
                    <a:lstStyle/>
                    <a:p>
                      <a:endParaRPr lang="ru-RU"/>
                    </a:p>
                  </a:txBody>
                  <a:tcPr/>
                </a:tc>
              </a:tr>
              <a:tr h="274198">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Предельно допустимые затухание и дисперсия ОМ ОК по TIA/EIA-568-A и IEC-793</a:t>
                      </a:r>
                    </a:p>
                  </a:txBody>
                  <a:tcPr marT="45700" marB="45700" anchor="ctr" horzOverflow="overflow">
                    <a:lnL cap="flat">
                      <a:noFill/>
                    </a:lnL>
                    <a:lnR cap="flat">
                      <a:noFill/>
                    </a:lnR>
                    <a:lnT>
                      <a:noFill/>
                    </a:lnT>
                    <a:lnB w="38100" cap="flat" cmpd="sng" algn="ctr">
                      <a:solidFill>
                        <a:srgbClr val="FF33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27419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Длина волны, нм</a:t>
                      </a:r>
                      <a:endParaRPr kumimoji="0" lang="ru-RU" sz="1200" b="1" i="0" u="none" strike="noStrike" cap="none" normalizeH="0" baseline="0" smtClean="0">
                        <a:ln>
                          <a:noFill/>
                        </a:ln>
                        <a:solidFill>
                          <a:schemeClr val="folHlink"/>
                        </a:solidFill>
                        <a:effectLst/>
                        <a:latin typeface="Times New Roman" pitchFamily="18" charset="0"/>
                      </a:endParaRPr>
                    </a:p>
                  </a:txBody>
                  <a:tcPr marT="45700" marB="45700"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Коэффициент затухания, дБ</a:t>
                      </a:r>
                      <a:r>
                        <a:rPr kumimoji="0" lang="en-US" sz="1200" b="1" i="0" u="none" strike="noStrike" cap="none" normalizeH="0" baseline="0" smtClean="0">
                          <a:ln>
                            <a:noFill/>
                          </a:ln>
                          <a:solidFill>
                            <a:schemeClr val="folHlink"/>
                          </a:solidFill>
                          <a:effectLst/>
                          <a:latin typeface="Times New Roman" pitchFamily="18" charset="0"/>
                          <a:cs typeface="Times New Roman" pitchFamily="18" charset="0"/>
                        </a:rPr>
                        <a:t>/</a:t>
                      </a: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км</a:t>
                      </a:r>
                      <a:endParaRPr kumimoji="0" lang="ru-RU" sz="1200" b="1" i="0" u="none" strike="noStrike" cap="none" normalizeH="0" baseline="0" smtClean="0">
                        <a:ln>
                          <a:noFill/>
                        </a:ln>
                        <a:solidFill>
                          <a:schemeClr val="folHlink"/>
                        </a:solidFill>
                        <a:effectLst/>
                        <a:latin typeface="Times New Roman" pitchFamily="18" charset="0"/>
                      </a:endParaRPr>
                    </a:p>
                  </a:txBody>
                  <a:tcPr marT="45700" marB="45700"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Дисперсия, пс/нм</a:t>
                      </a:r>
                      <a:r>
                        <a:rPr kumimoji="0" lang="ru-RU" sz="1200" b="1" i="0" u="none" strike="noStrike" cap="none" normalizeH="0" baseline="30000" smtClean="0">
                          <a:ln>
                            <a:noFill/>
                          </a:ln>
                          <a:solidFill>
                            <a:schemeClr val="folHlink"/>
                          </a:solidFill>
                          <a:effectLst/>
                          <a:latin typeface="Times New Roman" pitchFamily="18" charset="0"/>
                          <a:cs typeface="Times New Roman" pitchFamily="18" charset="0"/>
                          <a:sym typeface="Symbol" pitchFamily="18" charset="2"/>
                        </a:rPr>
                        <a:t></a:t>
                      </a: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км</a:t>
                      </a:r>
                      <a:endParaRPr kumimoji="0" lang="ru-RU" sz="1200" b="1" i="0" u="none" strike="noStrike" cap="none" normalizeH="0" baseline="30000" smtClean="0">
                        <a:ln>
                          <a:noFill/>
                        </a:ln>
                        <a:solidFill>
                          <a:schemeClr val="folHlink"/>
                        </a:solidFill>
                        <a:effectLst/>
                        <a:latin typeface="Times New Roman" pitchFamily="18" charset="0"/>
                        <a:cs typeface="Times New Roman" pitchFamily="18" charset="0"/>
                        <a:sym typeface="Symbol" pitchFamily="18" charset="2"/>
                      </a:endParaRPr>
                    </a:p>
                  </a:txBody>
                  <a:tcPr marT="45700" marB="45700"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r h="30466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1310</a:t>
                      </a:r>
                      <a:endParaRPr kumimoji="0" lang="ru-RU" sz="1200" b="1" i="0" u="none" strike="noStrike" cap="none" normalizeH="0" baseline="0" smtClean="0">
                        <a:ln>
                          <a:noFill/>
                        </a:ln>
                        <a:solidFill>
                          <a:schemeClr val="folHlink"/>
                        </a:solidFill>
                        <a:effectLst/>
                        <a:latin typeface="Times New Roman" pitchFamily="18" charset="0"/>
                      </a:endParaRPr>
                    </a:p>
                  </a:txBody>
                  <a:tcPr marT="45700" marB="45700"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rPr>
                        <a:t></a:t>
                      </a: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 1,0</a:t>
                      </a:r>
                      <a:endParaRPr kumimoji="0" lang="ru-RU" sz="14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endParaRPr>
                    </a:p>
                  </a:txBody>
                  <a:tcPr marT="45700" marB="45700"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rPr>
                        <a:t></a:t>
                      </a: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 3,5</a:t>
                      </a:r>
                      <a:endParaRPr kumimoji="0" lang="ru-RU" sz="14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endParaRPr>
                    </a:p>
                  </a:txBody>
                  <a:tcPr marT="45700" marB="45700"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r h="30466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Times New Roman" pitchFamily="18" charset="0"/>
                          <a:cs typeface="Times New Roman" pitchFamily="18" charset="0"/>
                        </a:rPr>
                        <a:t>1550</a:t>
                      </a:r>
                      <a:endParaRPr kumimoji="0" lang="ru-RU" sz="1200" b="1" i="0" u="none" strike="noStrike" cap="none" normalizeH="0" baseline="0" smtClean="0">
                        <a:ln>
                          <a:noFill/>
                        </a:ln>
                        <a:solidFill>
                          <a:schemeClr val="folHlink"/>
                        </a:solidFill>
                        <a:effectLst/>
                        <a:latin typeface="Times New Roman" pitchFamily="18" charset="0"/>
                      </a:endParaRPr>
                    </a:p>
                  </a:txBody>
                  <a:tcPr marT="45700" marB="45700"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rPr>
                        <a:t></a:t>
                      </a: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 0,3</a:t>
                      </a:r>
                      <a:endParaRPr kumimoji="0" lang="ru-RU" sz="14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endParaRPr>
                    </a:p>
                  </a:txBody>
                  <a:tcPr marT="45700" marB="45700"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rPr>
                        <a:t></a:t>
                      </a:r>
                      <a:r>
                        <a:rPr kumimoji="0" lang="ru-RU" sz="1400" b="1" i="0" u="none" strike="noStrike" cap="none" normalizeH="0" baseline="0" smtClean="0">
                          <a:ln>
                            <a:noFill/>
                          </a:ln>
                          <a:solidFill>
                            <a:schemeClr val="folHlink"/>
                          </a:solidFill>
                          <a:effectLst/>
                          <a:latin typeface="Times New Roman" pitchFamily="18" charset="0"/>
                          <a:cs typeface="Times New Roman" pitchFamily="18" charset="0"/>
                        </a:rPr>
                        <a:t> 18</a:t>
                      </a:r>
                      <a:endParaRPr kumimoji="0" lang="ru-RU" sz="1400" b="1" i="0" u="none" strike="noStrike" cap="none" normalizeH="0" baseline="0" smtClean="0">
                        <a:ln>
                          <a:noFill/>
                        </a:ln>
                        <a:solidFill>
                          <a:schemeClr val="folHlink"/>
                        </a:solidFill>
                        <a:effectLst/>
                        <a:latin typeface="Times New Roman" pitchFamily="18" charset="0"/>
                        <a:cs typeface="Times New Roman" pitchFamily="18" charset="0"/>
                        <a:sym typeface="Symbol" pitchFamily="18" charset="2"/>
                      </a:endParaRPr>
                    </a:p>
                  </a:txBody>
                  <a:tcPr marT="45700" marB="45700" horzOverflow="overflow">
                    <a:lnL w="38100"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19"/>
            </a:gs>
          </a:gsLst>
          <a:path path="shape">
            <a:fillToRect l="50000" t="50000" r="50000" b="50000"/>
          </a:path>
        </a:gradFill>
        <a:effectLst/>
      </p:bgPr>
    </p:bg>
    <p:spTree>
      <p:nvGrpSpPr>
        <p:cNvPr id="1" name=""/>
        <p:cNvGrpSpPr/>
        <p:nvPr/>
      </p:nvGrpSpPr>
      <p:grpSpPr>
        <a:xfrm>
          <a:off x="0" y="0"/>
          <a:ext cx="0" cy="0"/>
          <a:chOff x="0" y="0"/>
          <a:chExt cx="0" cy="0"/>
        </a:xfrm>
      </p:grpSpPr>
      <p:sp>
        <p:nvSpPr>
          <p:cNvPr id="10242" name="Rectangle 10"/>
          <p:cNvSpPr>
            <a:spLocks noChangeArrowheads="1"/>
          </p:cNvSpPr>
          <p:nvPr/>
        </p:nvSpPr>
        <p:spPr bwMode="auto">
          <a:xfrm>
            <a:off x="571500" y="2009775"/>
            <a:ext cx="85725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tabLst>
                <a:tab pos="685800" algn="l"/>
              </a:tabLst>
              <a:defRPr sz="2400">
                <a:solidFill>
                  <a:schemeClr val="tx1"/>
                </a:solidFill>
                <a:latin typeface="Times New Roman" pitchFamily="18" charset="0"/>
              </a:defRPr>
            </a:lvl1pPr>
            <a:lvl2pPr marL="742950" indent="-285750">
              <a:tabLst>
                <a:tab pos="685800" algn="l"/>
              </a:tabLst>
              <a:defRPr sz="2400">
                <a:solidFill>
                  <a:schemeClr val="tx1"/>
                </a:solidFill>
                <a:latin typeface="Times New Roman" pitchFamily="18" charset="0"/>
              </a:defRPr>
            </a:lvl2pPr>
            <a:lvl3pPr marL="1143000" indent="-228600">
              <a:tabLst>
                <a:tab pos="685800" algn="l"/>
              </a:tabLst>
              <a:defRPr sz="2400">
                <a:solidFill>
                  <a:schemeClr val="tx1"/>
                </a:solidFill>
                <a:latin typeface="Times New Roman" pitchFamily="18" charset="0"/>
              </a:defRPr>
            </a:lvl3pPr>
            <a:lvl4pPr marL="1600200" indent="-228600">
              <a:tabLst>
                <a:tab pos="685800" algn="l"/>
              </a:tabLst>
              <a:defRPr sz="2400">
                <a:solidFill>
                  <a:schemeClr val="tx1"/>
                </a:solidFill>
                <a:latin typeface="Times New Roman" pitchFamily="18" charset="0"/>
              </a:defRPr>
            </a:lvl4pPr>
            <a:lvl5pPr marL="2057400" indent="-228600">
              <a:tabLst>
                <a:tab pos="685800" algn="l"/>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685800" algn="l"/>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685800" algn="l"/>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685800" algn="l"/>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685800" algn="l"/>
              </a:tabLst>
              <a:defRPr sz="2400">
                <a:solidFill>
                  <a:schemeClr val="tx1"/>
                </a:solidFill>
                <a:latin typeface="Times New Roman" pitchFamily="18" charset="0"/>
              </a:defRPr>
            </a:lvl9pPr>
          </a:lstStyle>
          <a:p>
            <a:pPr algn="just"/>
            <a:r>
              <a:rPr lang="ru-RU" altLang="ru-RU" b="1">
                <a:solidFill>
                  <a:schemeClr val="folHlink"/>
                </a:solidFill>
              </a:rPr>
              <a:t>устойчивость к внешним механическим и климатическим воздействиям в процессе строительства и эксплуатации;</a:t>
            </a:r>
          </a:p>
          <a:p>
            <a:pPr algn="just"/>
            <a:endParaRPr lang="ru-RU" altLang="ru-RU" b="1">
              <a:solidFill>
                <a:schemeClr val="folHlink"/>
              </a:solidFill>
            </a:endParaRPr>
          </a:p>
          <a:p>
            <a:pPr algn="just"/>
            <a:r>
              <a:rPr lang="ru-RU" altLang="ru-RU" b="1">
                <a:solidFill>
                  <a:schemeClr val="folHlink"/>
                </a:solidFill>
              </a:rPr>
              <a:t>обеспечение заданных показателей безотказности, долговечности и ремонтопригодности;</a:t>
            </a:r>
          </a:p>
          <a:p>
            <a:pPr algn="just"/>
            <a:endParaRPr lang="ru-RU" altLang="ru-RU" b="1">
              <a:solidFill>
                <a:schemeClr val="folHlink"/>
              </a:solidFill>
            </a:endParaRPr>
          </a:p>
          <a:p>
            <a:pPr algn="just"/>
            <a:r>
              <a:rPr lang="ru-RU" altLang="ru-RU" b="1">
                <a:solidFill>
                  <a:schemeClr val="folHlink"/>
                </a:solidFill>
              </a:rPr>
              <a:t>возможность сращивания и монтажа в полевых условиях;</a:t>
            </a:r>
          </a:p>
          <a:p>
            <a:pPr algn="just"/>
            <a:endParaRPr lang="ru-RU" altLang="ru-RU" b="1">
              <a:solidFill>
                <a:schemeClr val="folHlink"/>
              </a:solidFill>
            </a:endParaRPr>
          </a:p>
          <a:p>
            <a:pPr algn="just"/>
            <a:r>
              <a:rPr lang="ru-RU" altLang="ru-RU" b="1">
                <a:solidFill>
                  <a:schemeClr val="folHlink"/>
                </a:solidFill>
              </a:rPr>
              <a:t>возможность прокладка в различных условиях с использованием методов, техники и оборудования, применяемых при прокладке электрических кабелей.</a:t>
            </a:r>
          </a:p>
        </p:txBody>
      </p:sp>
      <p:sp>
        <p:nvSpPr>
          <p:cNvPr id="193547" name="Rectangle 11"/>
          <p:cNvSpPr>
            <a:spLocks noChangeArrowheads="1"/>
          </p:cNvSpPr>
          <p:nvPr/>
        </p:nvSpPr>
        <p:spPr bwMode="auto">
          <a:xfrm>
            <a:off x="0" y="4699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3200" b="1">
                <a:solidFill>
                  <a:srgbClr val="FF3300"/>
                </a:solidFill>
              </a:rPr>
              <a:t>Требования к оптическим кабелям</a:t>
            </a:r>
          </a:p>
        </p:txBody>
      </p:sp>
      <p:sp>
        <p:nvSpPr>
          <p:cNvPr id="193548" name="AutoShape 12"/>
          <p:cNvSpPr>
            <a:spLocks noChangeAspect="1" noChangeArrowheads="1"/>
          </p:cNvSpPr>
          <p:nvPr/>
        </p:nvSpPr>
        <p:spPr bwMode="auto">
          <a:xfrm>
            <a:off x="127000" y="1778000"/>
            <a:ext cx="236538" cy="236538"/>
          </a:xfrm>
          <a:prstGeom prst="star5">
            <a:avLst/>
          </a:prstGeom>
          <a:gradFill rotWithShape="1">
            <a:gsLst>
              <a:gs pos="0">
                <a:srgbClr val="FFFF66"/>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defRPr/>
            </a:pPr>
            <a:endParaRPr lang="ru-RU"/>
          </a:p>
        </p:txBody>
      </p:sp>
      <p:sp>
        <p:nvSpPr>
          <p:cNvPr id="193549" name="AutoShape 13"/>
          <p:cNvSpPr>
            <a:spLocks noChangeAspect="1" noChangeArrowheads="1"/>
          </p:cNvSpPr>
          <p:nvPr/>
        </p:nvSpPr>
        <p:spPr bwMode="auto">
          <a:xfrm>
            <a:off x="130175" y="3244850"/>
            <a:ext cx="236538" cy="236538"/>
          </a:xfrm>
          <a:prstGeom prst="star5">
            <a:avLst/>
          </a:prstGeom>
          <a:gradFill rotWithShape="1">
            <a:gsLst>
              <a:gs pos="0">
                <a:srgbClr val="FFFF66"/>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defRPr/>
            </a:pPr>
            <a:endParaRPr lang="ru-RU"/>
          </a:p>
        </p:txBody>
      </p:sp>
      <p:sp>
        <p:nvSpPr>
          <p:cNvPr id="193550" name="AutoShape 14"/>
          <p:cNvSpPr>
            <a:spLocks noChangeAspect="1" noChangeArrowheads="1"/>
          </p:cNvSpPr>
          <p:nvPr/>
        </p:nvSpPr>
        <p:spPr bwMode="auto">
          <a:xfrm>
            <a:off x="127000" y="4330700"/>
            <a:ext cx="236538" cy="236538"/>
          </a:xfrm>
          <a:prstGeom prst="star5">
            <a:avLst/>
          </a:prstGeom>
          <a:gradFill rotWithShape="1">
            <a:gsLst>
              <a:gs pos="0">
                <a:srgbClr val="FFFF66"/>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defRPr/>
            </a:pPr>
            <a:endParaRPr lang="ru-RU"/>
          </a:p>
        </p:txBody>
      </p:sp>
      <p:sp>
        <p:nvSpPr>
          <p:cNvPr id="193551" name="AutoShape 15"/>
          <p:cNvSpPr>
            <a:spLocks noChangeAspect="1" noChangeArrowheads="1"/>
          </p:cNvSpPr>
          <p:nvPr/>
        </p:nvSpPr>
        <p:spPr bwMode="auto">
          <a:xfrm>
            <a:off x="127000" y="5432425"/>
            <a:ext cx="236538" cy="236538"/>
          </a:xfrm>
          <a:prstGeom prst="star5">
            <a:avLst/>
          </a:prstGeom>
          <a:gradFill rotWithShape="1">
            <a:gsLst>
              <a:gs pos="0">
                <a:srgbClr val="FFFF66"/>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defRPr/>
            </a:pPr>
            <a:endParaRPr lang="ru-RU"/>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3547"/>
                                        </p:tgtEl>
                                        <p:attrNameLst>
                                          <p:attrName>style.visibility</p:attrName>
                                        </p:attrNameLst>
                                      </p:cBhvr>
                                      <p:to>
                                        <p:strVal val="visible"/>
                                      </p:to>
                                    </p:set>
                                    <p:anim calcmode="lin" valueType="num">
                                      <p:cBhvr additive="base">
                                        <p:cTn id="7" dur="500" fill="hold"/>
                                        <p:tgtEl>
                                          <p:spTgt spid="193547"/>
                                        </p:tgtEl>
                                        <p:attrNameLst>
                                          <p:attrName>ppt_x</p:attrName>
                                        </p:attrNameLst>
                                      </p:cBhvr>
                                      <p:tavLst>
                                        <p:tav tm="0">
                                          <p:val>
                                            <p:strVal val="#ppt_x"/>
                                          </p:val>
                                        </p:tav>
                                        <p:tav tm="100000">
                                          <p:val>
                                            <p:strVal val="#ppt_x"/>
                                          </p:val>
                                        </p:tav>
                                      </p:tavLst>
                                    </p:anim>
                                    <p:anim calcmode="lin" valueType="num">
                                      <p:cBhvr additive="base">
                                        <p:cTn id="8" dur="500" fill="hold"/>
                                        <p:tgtEl>
                                          <p:spTgt spid="19354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3548"/>
                                        </p:tgtEl>
                                        <p:attrNameLst>
                                          <p:attrName>style.visibility</p:attrName>
                                        </p:attrNameLst>
                                      </p:cBhvr>
                                      <p:to>
                                        <p:strVal val="visible"/>
                                      </p:to>
                                    </p:set>
                                    <p:anim calcmode="lin" valueType="num">
                                      <p:cBhvr additive="base">
                                        <p:cTn id="12" dur="500" fill="hold"/>
                                        <p:tgtEl>
                                          <p:spTgt spid="193548"/>
                                        </p:tgtEl>
                                        <p:attrNameLst>
                                          <p:attrName>ppt_x</p:attrName>
                                        </p:attrNameLst>
                                      </p:cBhvr>
                                      <p:tavLst>
                                        <p:tav tm="0">
                                          <p:val>
                                            <p:strVal val="#ppt_x"/>
                                          </p:val>
                                        </p:tav>
                                        <p:tav tm="100000">
                                          <p:val>
                                            <p:strVal val="#ppt_x"/>
                                          </p:val>
                                        </p:tav>
                                      </p:tavLst>
                                    </p:anim>
                                    <p:anim calcmode="lin" valueType="num">
                                      <p:cBhvr additive="base">
                                        <p:cTn id="13" dur="500" fill="hold"/>
                                        <p:tgtEl>
                                          <p:spTgt spid="19354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93549"/>
                                        </p:tgtEl>
                                        <p:attrNameLst>
                                          <p:attrName>style.visibility</p:attrName>
                                        </p:attrNameLst>
                                      </p:cBhvr>
                                      <p:to>
                                        <p:strVal val="visible"/>
                                      </p:to>
                                    </p:set>
                                    <p:anim calcmode="lin" valueType="num">
                                      <p:cBhvr additive="base">
                                        <p:cTn id="17" dur="500" fill="hold"/>
                                        <p:tgtEl>
                                          <p:spTgt spid="193549"/>
                                        </p:tgtEl>
                                        <p:attrNameLst>
                                          <p:attrName>ppt_x</p:attrName>
                                        </p:attrNameLst>
                                      </p:cBhvr>
                                      <p:tavLst>
                                        <p:tav tm="0">
                                          <p:val>
                                            <p:strVal val="#ppt_x"/>
                                          </p:val>
                                        </p:tav>
                                        <p:tav tm="100000">
                                          <p:val>
                                            <p:strVal val="#ppt_x"/>
                                          </p:val>
                                        </p:tav>
                                      </p:tavLst>
                                    </p:anim>
                                    <p:anim calcmode="lin" valueType="num">
                                      <p:cBhvr additive="base">
                                        <p:cTn id="18" dur="500" fill="hold"/>
                                        <p:tgtEl>
                                          <p:spTgt spid="19354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93550"/>
                                        </p:tgtEl>
                                        <p:attrNameLst>
                                          <p:attrName>style.visibility</p:attrName>
                                        </p:attrNameLst>
                                      </p:cBhvr>
                                      <p:to>
                                        <p:strVal val="visible"/>
                                      </p:to>
                                    </p:set>
                                    <p:anim calcmode="lin" valueType="num">
                                      <p:cBhvr additive="base">
                                        <p:cTn id="22" dur="500" fill="hold"/>
                                        <p:tgtEl>
                                          <p:spTgt spid="193550"/>
                                        </p:tgtEl>
                                        <p:attrNameLst>
                                          <p:attrName>ppt_x</p:attrName>
                                        </p:attrNameLst>
                                      </p:cBhvr>
                                      <p:tavLst>
                                        <p:tav tm="0">
                                          <p:val>
                                            <p:strVal val="#ppt_x"/>
                                          </p:val>
                                        </p:tav>
                                        <p:tav tm="100000">
                                          <p:val>
                                            <p:strVal val="#ppt_x"/>
                                          </p:val>
                                        </p:tav>
                                      </p:tavLst>
                                    </p:anim>
                                    <p:anim calcmode="lin" valueType="num">
                                      <p:cBhvr additive="base">
                                        <p:cTn id="23" dur="500" fill="hold"/>
                                        <p:tgtEl>
                                          <p:spTgt spid="19355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93551"/>
                                        </p:tgtEl>
                                        <p:attrNameLst>
                                          <p:attrName>style.visibility</p:attrName>
                                        </p:attrNameLst>
                                      </p:cBhvr>
                                      <p:to>
                                        <p:strVal val="visible"/>
                                      </p:to>
                                    </p:set>
                                    <p:anim calcmode="lin" valueType="num">
                                      <p:cBhvr additive="base">
                                        <p:cTn id="27" dur="500" fill="hold"/>
                                        <p:tgtEl>
                                          <p:spTgt spid="193551"/>
                                        </p:tgtEl>
                                        <p:attrNameLst>
                                          <p:attrName>ppt_x</p:attrName>
                                        </p:attrNameLst>
                                      </p:cBhvr>
                                      <p:tavLst>
                                        <p:tav tm="0">
                                          <p:val>
                                            <p:strVal val="#ppt_x"/>
                                          </p:val>
                                        </p:tav>
                                        <p:tav tm="100000">
                                          <p:val>
                                            <p:strVal val="#ppt_x"/>
                                          </p:val>
                                        </p:tav>
                                      </p:tavLst>
                                    </p:anim>
                                    <p:anim calcmode="lin" valueType="num">
                                      <p:cBhvr additive="base">
                                        <p:cTn id="28" dur="500" fill="hold"/>
                                        <p:tgtEl>
                                          <p:spTgt spid="1935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7" grpId="0"/>
      <p:bldP spid="193548" grpId="0" animBg="1"/>
      <p:bldP spid="193549" grpId="0" animBg="1"/>
      <p:bldP spid="193550" grpId="0" animBg="1"/>
      <p:bldP spid="193551"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208917" name="WordArt 21"/>
          <p:cNvSpPr>
            <a:spLocks noChangeArrowheads="1" noChangeShapeType="1" noTextEdit="1"/>
          </p:cNvSpPr>
          <p:nvPr/>
        </p:nvSpPr>
        <p:spPr bwMode="auto">
          <a:xfrm>
            <a:off x="738188" y="79375"/>
            <a:ext cx="7616825" cy="433388"/>
          </a:xfrm>
          <a:prstGeom prst="rect">
            <a:avLst/>
          </a:prstGeom>
        </p:spPr>
        <p:txBody>
          <a:bodyPr wrap="none" fromWordArt="1">
            <a:prstTxWarp prst="textPlain">
              <a:avLst>
                <a:gd name="adj" fmla="val 50000"/>
              </a:avLst>
            </a:prstTxWarp>
          </a:bodyPr>
          <a:lstStyle/>
          <a:p>
            <a:r>
              <a:rPr lang="ru-RU" sz="3600" kern="10">
                <a:ln w="0">
                  <a:solidFill>
                    <a:schemeClr val="tx1"/>
                  </a:solidFill>
                  <a:round/>
                  <a:headEnd/>
                  <a:tailEnd/>
                </a:ln>
                <a:gradFill rotWithShape="1">
                  <a:gsLst>
                    <a:gs pos="0">
                      <a:schemeClr val="bg1"/>
                    </a:gs>
                    <a:gs pos="100000">
                      <a:srgbClr val="FF3300"/>
                    </a:gs>
                  </a:gsLst>
                  <a:lin ang="5400000" scaled="1"/>
                </a:gradFill>
                <a:effectLst>
                  <a:outerShdw dist="35921" dir="2700000" algn="ctr" rotWithShape="0">
                    <a:srgbClr val="9999FF">
                      <a:alpha val="79999"/>
                    </a:srgbClr>
                  </a:outerShdw>
                </a:effectLst>
                <a:latin typeface="Impact"/>
              </a:rPr>
              <a:t>Цветовая  маркировка  и  кодировка  ОК</a:t>
            </a:r>
          </a:p>
        </p:txBody>
      </p:sp>
      <p:sp>
        <p:nvSpPr>
          <p:cNvPr id="208918" name="Rectangle 22"/>
          <p:cNvSpPr>
            <a:spLocks noChangeArrowheads="1"/>
          </p:cNvSpPr>
          <p:nvPr/>
        </p:nvSpPr>
        <p:spPr bwMode="auto">
          <a:xfrm>
            <a:off x="3148013" y="685800"/>
            <a:ext cx="2513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b="1">
                <a:solidFill>
                  <a:srgbClr val="66FF33"/>
                </a:solidFill>
              </a:rPr>
              <a:t>Особенности:</a:t>
            </a:r>
          </a:p>
        </p:txBody>
      </p:sp>
      <p:sp>
        <p:nvSpPr>
          <p:cNvPr id="208919" name="Rectangle 23"/>
          <p:cNvSpPr>
            <a:spLocks noChangeArrowheads="1"/>
          </p:cNvSpPr>
          <p:nvPr/>
        </p:nvSpPr>
        <p:spPr bwMode="auto">
          <a:xfrm>
            <a:off x="0" y="129222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685800" algn="l"/>
              </a:tabLst>
              <a:defRPr sz="2400">
                <a:solidFill>
                  <a:schemeClr val="tx1"/>
                </a:solidFill>
                <a:latin typeface="Times New Roman" pitchFamily="18" charset="0"/>
              </a:defRPr>
            </a:lvl1pPr>
            <a:lvl2pPr marL="742950" indent="-285750">
              <a:tabLst>
                <a:tab pos="685800" algn="l"/>
              </a:tabLst>
              <a:defRPr sz="2400">
                <a:solidFill>
                  <a:schemeClr val="tx1"/>
                </a:solidFill>
                <a:latin typeface="Times New Roman" pitchFamily="18" charset="0"/>
              </a:defRPr>
            </a:lvl2pPr>
            <a:lvl3pPr marL="1143000" indent="-228600">
              <a:tabLst>
                <a:tab pos="685800" algn="l"/>
              </a:tabLst>
              <a:defRPr sz="2400">
                <a:solidFill>
                  <a:schemeClr val="tx1"/>
                </a:solidFill>
                <a:latin typeface="Times New Roman" pitchFamily="18" charset="0"/>
              </a:defRPr>
            </a:lvl3pPr>
            <a:lvl4pPr marL="1600200" indent="-228600">
              <a:tabLst>
                <a:tab pos="685800" algn="l"/>
              </a:tabLst>
              <a:defRPr sz="2400">
                <a:solidFill>
                  <a:schemeClr val="tx1"/>
                </a:solidFill>
                <a:latin typeface="Times New Roman" pitchFamily="18" charset="0"/>
              </a:defRPr>
            </a:lvl4pPr>
            <a:lvl5pPr marL="2057400" indent="-228600">
              <a:tabLst>
                <a:tab pos="685800" algn="l"/>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685800" algn="l"/>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685800" algn="l"/>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685800" algn="l"/>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685800" algn="l"/>
              </a:tabLst>
              <a:defRPr sz="2400">
                <a:solidFill>
                  <a:schemeClr val="tx1"/>
                </a:solidFill>
                <a:latin typeface="Times New Roman" pitchFamily="18" charset="0"/>
              </a:defRPr>
            </a:lvl9pPr>
          </a:lstStyle>
          <a:p>
            <a:pPr algn="just"/>
            <a:r>
              <a:rPr lang="ru-RU" altLang="ru-RU" sz="1800" b="1">
                <a:solidFill>
                  <a:schemeClr val="folHlink"/>
                </a:solidFill>
              </a:rPr>
              <a:t>       маркирующие цвета не делятся на цвета для обозначения отдельных волокон и их групп;</a:t>
            </a:r>
          </a:p>
        </p:txBody>
      </p:sp>
      <p:sp>
        <p:nvSpPr>
          <p:cNvPr id="208920" name="Rectangle 24"/>
          <p:cNvSpPr>
            <a:spLocks noChangeArrowheads="1"/>
          </p:cNvSpPr>
          <p:nvPr/>
        </p:nvSpPr>
        <p:spPr bwMode="auto">
          <a:xfrm>
            <a:off x="0" y="1911350"/>
            <a:ext cx="9144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685800" algn="l"/>
              </a:tabLst>
              <a:defRPr sz="2400">
                <a:solidFill>
                  <a:schemeClr val="tx1"/>
                </a:solidFill>
                <a:latin typeface="Times New Roman" pitchFamily="18" charset="0"/>
              </a:defRPr>
            </a:lvl1pPr>
            <a:lvl2pPr marL="742950" indent="-285750">
              <a:tabLst>
                <a:tab pos="685800" algn="l"/>
              </a:tabLst>
              <a:defRPr sz="2400">
                <a:solidFill>
                  <a:schemeClr val="tx1"/>
                </a:solidFill>
                <a:latin typeface="Times New Roman" pitchFamily="18" charset="0"/>
              </a:defRPr>
            </a:lvl2pPr>
            <a:lvl3pPr marL="1143000" indent="-228600">
              <a:tabLst>
                <a:tab pos="685800" algn="l"/>
              </a:tabLst>
              <a:defRPr sz="2400">
                <a:solidFill>
                  <a:schemeClr val="tx1"/>
                </a:solidFill>
                <a:latin typeface="Times New Roman" pitchFamily="18" charset="0"/>
              </a:defRPr>
            </a:lvl3pPr>
            <a:lvl4pPr marL="1600200" indent="-228600">
              <a:tabLst>
                <a:tab pos="685800" algn="l"/>
              </a:tabLst>
              <a:defRPr sz="2400">
                <a:solidFill>
                  <a:schemeClr val="tx1"/>
                </a:solidFill>
                <a:latin typeface="Times New Roman" pitchFamily="18" charset="0"/>
              </a:defRPr>
            </a:lvl4pPr>
            <a:lvl5pPr marL="2057400" indent="-228600">
              <a:tabLst>
                <a:tab pos="685800" algn="l"/>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685800" algn="l"/>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685800" algn="l"/>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685800" algn="l"/>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685800" algn="l"/>
              </a:tabLst>
              <a:defRPr sz="2400">
                <a:solidFill>
                  <a:schemeClr val="tx1"/>
                </a:solidFill>
                <a:latin typeface="Times New Roman" pitchFamily="18" charset="0"/>
              </a:defRPr>
            </a:lvl9pPr>
          </a:lstStyle>
          <a:p>
            <a:pPr algn="just"/>
            <a:r>
              <a:rPr lang="ru-RU" altLang="ru-RU" sz="1800" b="1">
                <a:solidFill>
                  <a:schemeClr val="folHlink"/>
                </a:solidFill>
              </a:rPr>
              <a:t>       практически не применяются элементы, облегчающие парную группировку волокон. Известны лишь единичные образцы кабелей, в которых два световода имеют одинаковый цвет внешнего покрытия, причем на втором волокне пары через 20-30 мм ставится кольцевая метка. Формально данная метка означает принадлежность волокна к следующей группе, но на практике в случае ее наличия волокна одного цвета подключаются к одной паре розеток;</a:t>
            </a:r>
          </a:p>
        </p:txBody>
      </p:sp>
      <p:sp>
        <p:nvSpPr>
          <p:cNvPr id="208921" name="Rectangle 25"/>
          <p:cNvSpPr>
            <a:spLocks noChangeArrowheads="1"/>
          </p:cNvSpPr>
          <p:nvPr/>
        </p:nvSpPr>
        <p:spPr bwMode="auto">
          <a:xfrm>
            <a:off x="0" y="3659188"/>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685800" algn="l"/>
              </a:tabLst>
              <a:defRPr sz="2400">
                <a:solidFill>
                  <a:schemeClr val="tx1"/>
                </a:solidFill>
                <a:latin typeface="Times New Roman" pitchFamily="18" charset="0"/>
              </a:defRPr>
            </a:lvl1pPr>
            <a:lvl2pPr marL="742950" indent="-285750">
              <a:tabLst>
                <a:tab pos="685800" algn="l"/>
              </a:tabLst>
              <a:defRPr sz="2400">
                <a:solidFill>
                  <a:schemeClr val="tx1"/>
                </a:solidFill>
                <a:latin typeface="Times New Roman" pitchFamily="18" charset="0"/>
              </a:defRPr>
            </a:lvl2pPr>
            <a:lvl3pPr marL="1143000" indent="-228600">
              <a:tabLst>
                <a:tab pos="685800" algn="l"/>
              </a:tabLst>
              <a:defRPr sz="2400">
                <a:solidFill>
                  <a:schemeClr val="tx1"/>
                </a:solidFill>
                <a:latin typeface="Times New Roman" pitchFamily="18" charset="0"/>
              </a:defRPr>
            </a:lvl3pPr>
            <a:lvl4pPr marL="1600200" indent="-228600">
              <a:tabLst>
                <a:tab pos="685800" algn="l"/>
              </a:tabLst>
              <a:defRPr sz="2400">
                <a:solidFill>
                  <a:schemeClr val="tx1"/>
                </a:solidFill>
                <a:latin typeface="Times New Roman" pitchFamily="18" charset="0"/>
              </a:defRPr>
            </a:lvl4pPr>
            <a:lvl5pPr marL="2057400" indent="-228600">
              <a:tabLst>
                <a:tab pos="685800" algn="l"/>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685800" algn="l"/>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685800" algn="l"/>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685800" algn="l"/>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685800" algn="l"/>
              </a:tabLst>
              <a:defRPr sz="2400">
                <a:solidFill>
                  <a:schemeClr val="tx1"/>
                </a:solidFill>
                <a:latin typeface="Times New Roman" pitchFamily="18" charset="0"/>
              </a:defRPr>
            </a:lvl9pPr>
          </a:lstStyle>
          <a:p>
            <a:pPr algn="just"/>
            <a:r>
              <a:rPr lang="ru-RU" altLang="ru-RU" sz="1800" b="1">
                <a:solidFill>
                  <a:schemeClr val="folHlink"/>
                </a:solidFill>
              </a:rPr>
              <a:t>       применение цветовой маркировки наружных оболочек кабелей внутренней прокладки и кабелей для шнуров не нормируется действующими редакциями стандартов СКС. На практике она отличается большим разнообразием и определяется в основном внутрифирменными стандартами производителя;</a:t>
            </a:r>
          </a:p>
        </p:txBody>
      </p:sp>
      <p:sp>
        <p:nvSpPr>
          <p:cNvPr id="208922" name="Rectangle 26"/>
          <p:cNvSpPr>
            <a:spLocks noChangeArrowheads="1"/>
          </p:cNvSpPr>
          <p:nvPr/>
        </p:nvSpPr>
        <p:spPr bwMode="auto">
          <a:xfrm>
            <a:off x="0" y="4849813"/>
            <a:ext cx="914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685800" algn="l"/>
              </a:tabLst>
              <a:defRPr sz="2400">
                <a:solidFill>
                  <a:schemeClr val="tx1"/>
                </a:solidFill>
                <a:latin typeface="Times New Roman" pitchFamily="18" charset="0"/>
              </a:defRPr>
            </a:lvl1pPr>
            <a:lvl2pPr marL="742950" indent="-285750">
              <a:tabLst>
                <a:tab pos="685800" algn="l"/>
              </a:tabLst>
              <a:defRPr sz="2400">
                <a:solidFill>
                  <a:schemeClr val="tx1"/>
                </a:solidFill>
                <a:latin typeface="Times New Roman" pitchFamily="18" charset="0"/>
              </a:defRPr>
            </a:lvl2pPr>
            <a:lvl3pPr marL="1143000" indent="-228600">
              <a:tabLst>
                <a:tab pos="685800" algn="l"/>
              </a:tabLst>
              <a:defRPr sz="2400">
                <a:solidFill>
                  <a:schemeClr val="tx1"/>
                </a:solidFill>
                <a:latin typeface="Times New Roman" pitchFamily="18" charset="0"/>
              </a:defRPr>
            </a:lvl3pPr>
            <a:lvl4pPr marL="1600200" indent="-228600">
              <a:tabLst>
                <a:tab pos="685800" algn="l"/>
              </a:tabLst>
              <a:defRPr sz="2400">
                <a:solidFill>
                  <a:schemeClr val="tx1"/>
                </a:solidFill>
                <a:latin typeface="Times New Roman" pitchFamily="18" charset="0"/>
              </a:defRPr>
            </a:lvl4pPr>
            <a:lvl5pPr marL="2057400" indent="-228600">
              <a:tabLst>
                <a:tab pos="685800" algn="l"/>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685800" algn="l"/>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685800" algn="l"/>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685800" algn="l"/>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685800" algn="l"/>
              </a:tabLst>
              <a:defRPr sz="2400">
                <a:solidFill>
                  <a:schemeClr val="tx1"/>
                </a:solidFill>
                <a:latin typeface="Times New Roman" pitchFamily="18" charset="0"/>
              </a:defRPr>
            </a:lvl9pPr>
          </a:lstStyle>
          <a:p>
            <a:pPr algn="just"/>
            <a:r>
              <a:rPr lang="ru-RU" altLang="ru-RU" sz="1800" b="1">
                <a:solidFill>
                  <a:schemeClr val="folHlink"/>
                </a:solidFill>
              </a:rPr>
              <a:t>       на российских кабельных заводах распространено использование термической маркировки без заполнения знаков краской, что существенно снижает удобство работы с кабелем, особенно при его складском хранении;</a:t>
            </a:r>
          </a:p>
        </p:txBody>
      </p:sp>
      <p:sp>
        <p:nvSpPr>
          <p:cNvPr id="208923" name="Rectangle 27"/>
          <p:cNvSpPr>
            <a:spLocks noChangeArrowheads="1"/>
          </p:cNvSpPr>
          <p:nvPr/>
        </p:nvSpPr>
        <p:spPr bwMode="auto">
          <a:xfrm>
            <a:off x="0" y="5751513"/>
            <a:ext cx="914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685800" algn="l"/>
              </a:tabLst>
              <a:defRPr sz="2400">
                <a:solidFill>
                  <a:schemeClr val="tx1"/>
                </a:solidFill>
                <a:latin typeface="Times New Roman" pitchFamily="18" charset="0"/>
              </a:defRPr>
            </a:lvl1pPr>
            <a:lvl2pPr marL="742950" indent="-285750">
              <a:tabLst>
                <a:tab pos="685800" algn="l"/>
              </a:tabLst>
              <a:defRPr sz="2400">
                <a:solidFill>
                  <a:schemeClr val="tx1"/>
                </a:solidFill>
                <a:latin typeface="Times New Roman" pitchFamily="18" charset="0"/>
              </a:defRPr>
            </a:lvl2pPr>
            <a:lvl3pPr marL="1143000" indent="-228600">
              <a:tabLst>
                <a:tab pos="685800" algn="l"/>
              </a:tabLst>
              <a:defRPr sz="2400">
                <a:solidFill>
                  <a:schemeClr val="tx1"/>
                </a:solidFill>
                <a:latin typeface="Times New Roman" pitchFamily="18" charset="0"/>
              </a:defRPr>
            </a:lvl3pPr>
            <a:lvl4pPr marL="1600200" indent="-228600">
              <a:tabLst>
                <a:tab pos="685800" algn="l"/>
              </a:tabLst>
              <a:defRPr sz="2400">
                <a:solidFill>
                  <a:schemeClr val="tx1"/>
                </a:solidFill>
                <a:latin typeface="Times New Roman" pitchFamily="18" charset="0"/>
              </a:defRPr>
            </a:lvl4pPr>
            <a:lvl5pPr marL="2057400" indent="-228600">
              <a:tabLst>
                <a:tab pos="685800" algn="l"/>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685800" algn="l"/>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685800" algn="l"/>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685800" algn="l"/>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685800" algn="l"/>
              </a:tabLst>
              <a:defRPr sz="2400">
                <a:solidFill>
                  <a:schemeClr val="tx1"/>
                </a:solidFill>
                <a:latin typeface="Times New Roman" pitchFamily="18" charset="0"/>
              </a:defRPr>
            </a:lvl9pPr>
          </a:lstStyle>
          <a:p>
            <a:pPr algn="just"/>
            <a:r>
              <a:rPr lang="ru-RU" altLang="ru-RU" sz="1800" b="1">
                <a:solidFill>
                  <a:schemeClr val="folHlink"/>
                </a:solidFill>
              </a:rPr>
              <a:t>       производители отечественной кабельной продукции придерживаются индивидуальной системы маркировки оптических кабелей, основанной на рекомендации МЭК-794-1.</a:t>
            </a:r>
          </a:p>
        </p:txBody>
      </p:sp>
      <p:graphicFrame>
        <p:nvGraphicFramePr>
          <p:cNvPr id="208924" name="Object 28"/>
          <p:cNvGraphicFramePr>
            <a:graphicFrameLocks noChangeAspect="1"/>
          </p:cNvGraphicFramePr>
          <p:nvPr/>
        </p:nvGraphicFramePr>
        <p:xfrm>
          <a:off x="166688" y="1412875"/>
          <a:ext cx="174625" cy="174625"/>
        </p:xfrm>
        <a:graphic>
          <a:graphicData uri="http://schemas.openxmlformats.org/presentationml/2006/ole">
            <mc:AlternateContent xmlns:mc="http://schemas.openxmlformats.org/markup-compatibility/2006">
              <mc:Choice xmlns:v="urn:schemas-microsoft-com:vml" Requires="v">
                <p:oleObj spid="_x0000_s3097" name="Visio" r:id="rId3" imgW="175320" imgH="175320" progId="Visio.Drawing.6">
                  <p:embed/>
                </p:oleObj>
              </mc:Choice>
              <mc:Fallback>
                <p:oleObj name="Visio" r:id="rId3" imgW="175320" imgH="175320" progId="Visio.Drawing.6">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8" y="1412875"/>
                        <a:ext cx="174625"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25" name="Object 29"/>
          <p:cNvGraphicFramePr>
            <a:graphicFrameLocks noChangeAspect="1"/>
          </p:cNvGraphicFramePr>
          <p:nvPr/>
        </p:nvGraphicFramePr>
        <p:xfrm>
          <a:off x="163513" y="2036763"/>
          <a:ext cx="174625" cy="174625"/>
        </p:xfrm>
        <a:graphic>
          <a:graphicData uri="http://schemas.openxmlformats.org/presentationml/2006/ole">
            <mc:AlternateContent xmlns:mc="http://schemas.openxmlformats.org/markup-compatibility/2006">
              <mc:Choice xmlns:v="urn:schemas-microsoft-com:vml" Requires="v">
                <p:oleObj spid="_x0000_s3098" name="Visio" r:id="rId5" imgW="175320" imgH="175320" progId="Visio.Drawing.6">
                  <p:embed/>
                </p:oleObj>
              </mc:Choice>
              <mc:Fallback>
                <p:oleObj name="Visio" r:id="rId5" imgW="175320" imgH="175320" progId="Visio.Drawing.6">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3" y="2036763"/>
                        <a:ext cx="174625"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26" name="Object 30"/>
          <p:cNvGraphicFramePr>
            <a:graphicFrameLocks noChangeAspect="1"/>
          </p:cNvGraphicFramePr>
          <p:nvPr/>
        </p:nvGraphicFramePr>
        <p:xfrm>
          <a:off x="161925" y="3783013"/>
          <a:ext cx="174625" cy="174625"/>
        </p:xfrm>
        <a:graphic>
          <a:graphicData uri="http://schemas.openxmlformats.org/presentationml/2006/ole">
            <mc:AlternateContent xmlns:mc="http://schemas.openxmlformats.org/markup-compatibility/2006">
              <mc:Choice xmlns:v="urn:schemas-microsoft-com:vml" Requires="v">
                <p:oleObj spid="_x0000_s3099" name="Visio" r:id="rId6" imgW="175320" imgH="175320" progId="Visio.Drawing.6">
                  <p:embed/>
                </p:oleObj>
              </mc:Choice>
              <mc:Fallback>
                <p:oleObj name="Visio" r:id="rId6" imgW="175320" imgH="175320" progId="Visio.Drawing.6">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3783013"/>
                        <a:ext cx="174625"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27" name="Object 31"/>
          <p:cNvGraphicFramePr>
            <a:graphicFrameLocks noChangeAspect="1"/>
          </p:cNvGraphicFramePr>
          <p:nvPr/>
        </p:nvGraphicFramePr>
        <p:xfrm>
          <a:off x="192088" y="5872163"/>
          <a:ext cx="174625" cy="174625"/>
        </p:xfrm>
        <a:graphic>
          <a:graphicData uri="http://schemas.openxmlformats.org/presentationml/2006/ole">
            <mc:AlternateContent xmlns:mc="http://schemas.openxmlformats.org/markup-compatibility/2006">
              <mc:Choice xmlns:v="urn:schemas-microsoft-com:vml" Requires="v">
                <p:oleObj spid="_x0000_s3100" name="Visio" r:id="rId7" imgW="175320" imgH="175320" progId="Visio.Drawing.6">
                  <p:embed/>
                </p:oleObj>
              </mc:Choice>
              <mc:Fallback>
                <p:oleObj name="Visio" r:id="rId7" imgW="175320" imgH="175320" progId="Visio.Drawing.6">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5872163"/>
                        <a:ext cx="174625"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28" name="Object 32"/>
          <p:cNvGraphicFramePr>
            <a:graphicFrameLocks noChangeAspect="1"/>
          </p:cNvGraphicFramePr>
          <p:nvPr/>
        </p:nvGraphicFramePr>
        <p:xfrm>
          <a:off x="160338" y="4978400"/>
          <a:ext cx="174625" cy="174625"/>
        </p:xfrm>
        <a:graphic>
          <a:graphicData uri="http://schemas.openxmlformats.org/presentationml/2006/ole">
            <mc:AlternateContent xmlns:mc="http://schemas.openxmlformats.org/markup-compatibility/2006">
              <mc:Choice xmlns:v="urn:schemas-microsoft-com:vml" Requires="v">
                <p:oleObj spid="_x0000_s3101" name="Visio" r:id="rId8" imgW="175320" imgH="175320" progId="Visio.Drawing.6">
                  <p:embed/>
                </p:oleObj>
              </mc:Choice>
              <mc:Fallback>
                <p:oleObj name="Visio" r:id="rId8" imgW="175320" imgH="175320" progId="Visio.Drawing.6">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4978400"/>
                        <a:ext cx="174625"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8917"/>
                                        </p:tgtEl>
                                        <p:attrNameLst>
                                          <p:attrName>style.visibility</p:attrName>
                                        </p:attrNameLst>
                                      </p:cBhvr>
                                      <p:to>
                                        <p:strVal val="visible"/>
                                      </p:to>
                                    </p:set>
                                    <p:animEffect transition="in" filter="dissolve">
                                      <p:cBhvr>
                                        <p:cTn id="7" dur="500"/>
                                        <p:tgtEl>
                                          <p:spTgt spid="20891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8918"/>
                                        </p:tgtEl>
                                        <p:attrNameLst>
                                          <p:attrName>style.visibility</p:attrName>
                                        </p:attrNameLst>
                                      </p:cBhvr>
                                      <p:to>
                                        <p:strVal val="visible"/>
                                      </p:to>
                                    </p:set>
                                    <p:animEffect transition="in" filter="dissolve">
                                      <p:cBhvr>
                                        <p:cTn id="11" dur="500"/>
                                        <p:tgtEl>
                                          <p:spTgt spid="208918"/>
                                        </p:tgtEl>
                                      </p:cBhvr>
                                    </p:animEffect>
                                  </p:childTnLst>
                                </p:cTn>
                              </p:par>
                            </p:childTnLst>
                          </p:cTn>
                        </p:par>
                        <p:par>
                          <p:cTn id="12" fill="hold" nodeType="afterGroup">
                            <p:stCondLst>
                              <p:cond delay="1000"/>
                            </p:stCondLst>
                            <p:childTnLst>
                              <p:par>
                                <p:cTn id="13" presetID="2" presetClass="entr" presetSubtype="8" fill="hold" nodeType="afterEffect">
                                  <p:stCondLst>
                                    <p:cond delay="0"/>
                                  </p:stCondLst>
                                  <p:childTnLst>
                                    <p:set>
                                      <p:cBhvr>
                                        <p:cTn id="14" dur="1" fill="hold">
                                          <p:stCondLst>
                                            <p:cond delay="0"/>
                                          </p:stCondLst>
                                        </p:cTn>
                                        <p:tgtEl>
                                          <p:spTgt spid="208924"/>
                                        </p:tgtEl>
                                        <p:attrNameLst>
                                          <p:attrName>style.visibility</p:attrName>
                                        </p:attrNameLst>
                                      </p:cBhvr>
                                      <p:to>
                                        <p:strVal val="visible"/>
                                      </p:to>
                                    </p:set>
                                    <p:anim calcmode="lin" valueType="num">
                                      <p:cBhvr additive="base">
                                        <p:cTn id="15" dur="500" fill="hold"/>
                                        <p:tgtEl>
                                          <p:spTgt spid="208924"/>
                                        </p:tgtEl>
                                        <p:attrNameLst>
                                          <p:attrName>ppt_x</p:attrName>
                                        </p:attrNameLst>
                                      </p:cBhvr>
                                      <p:tavLst>
                                        <p:tav tm="0">
                                          <p:val>
                                            <p:strVal val="0-#ppt_w/2"/>
                                          </p:val>
                                        </p:tav>
                                        <p:tav tm="100000">
                                          <p:val>
                                            <p:strVal val="#ppt_x"/>
                                          </p:val>
                                        </p:tav>
                                      </p:tavLst>
                                    </p:anim>
                                    <p:anim calcmode="lin" valueType="num">
                                      <p:cBhvr additive="base">
                                        <p:cTn id="16" dur="500" fill="hold"/>
                                        <p:tgtEl>
                                          <p:spTgt spid="20892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208919"/>
                                        </p:tgtEl>
                                        <p:attrNameLst>
                                          <p:attrName>style.visibility</p:attrName>
                                        </p:attrNameLst>
                                      </p:cBhvr>
                                      <p:to>
                                        <p:strVal val="visible"/>
                                      </p:to>
                                    </p:set>
                                    <p:animEffect transition="in" filter="dissolve">
                                      <p:cBhvr>
                                        <p:cTn id="20" dur="500"/>
                                        <p:tgtEl>
                                          <p:spTgt spid="208919"/>
                                        </p:tgtEl>
                                      </p:cBhvr>
                                    </p:animEffect>
                                  </p:childTnLst>
                                </p:cTn>
                              </p:par>
                            </p:childTnLst>
                          </p:cTn>
                        </p:par>
                        <p:par>
                          <p:cTn id="21" fill="hold" nodeType="afterGroup">
                            <p:stCondLst>
                              <p:cond delay="2000"/>
                            </p:stCondLst>
                            <p:childTnLst>
                              <p:par>
                                <p:cTn id="22" presetID="2" presetClass="entr" presetSubtype="8" fill="hold" nodeType="afterEffect">
                                  <p:stCondLst>
                                    <p:cond delay="0"/>
                                  </p:stCondLst>
                                  <p:childTnLst>
                                    <p:set>
                                      <p:cBhvr>
                                        <p:cTn id="23" dur="1" fill="hold">
                                          <p:stCondLst>
                                            <p:cond delay="0"/>
                                          </p:stCondLst>
                                        </p:cTn>
                                        <p:tgtEl>
                                          <p:spTgt spid="208925"/>
                                        </p:tgtEl>
                                        <p:attrNameLst>
                                          <p:attrName>style.visibility</p:attrName>
                                        </p:attrNameLst>
                                      </p:cBhvr>
                                      <p:to>
                                        <p:strVal val="visible"/>
                                      </p:to>
                                    </p:set>
                                    <p:anim calcmode="lin" valueType="num">
                                      <p:cBhvr additive="base">
                                        <p:cTn id="24" dur="500" fill="hold"/>
                                        <p:tgtEl>
                                          <p:spTgt spid="208925"/>
                                        </p:tgtEl>
                                        <p:attrNameLst>
                                          <p:attrName>ppt_x</p:attrName>
                                        </p:attrNameLst>
                                      </p:cBhvr>
                                      <p:tavLst>
                                        <p:tav tm="0">
                                          <p:val>
                                            <p:strVal val="0-#ppt_w/2"/>
                                          </p:val>
                                        </p:tav>
                                        <p:tav tm="100000">
                                          <p:val>
                                            <p:strVal val="#ppt_x"/>
                                          </p:val>
                                        </p:tav>
                                      </p:tavLst>
                                    </p:anim>
                                    <p:anim calcmode="lin" valueType="num">
                                      <p:cBhvr additive="base">
                                        <p:cTn id="25" dur="500" fill="hold"/>
                                        <p:tgtEl>
                                          <p:spTgt spid="208925"/>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500"/>
                            </p:stCondLst>
                            <p:childTnLst>
                              <p:par>
                                <p:cTn id="27" presetID="9" presetClass="entr" presetSubtype="0" fill="hold" grpId="0" nodeType="afterEffect">
                                  <p:stCondLst>
                                    <p:cond delay="0"/>
                                  </p:stCondLst>
                                  <p:childTnLst>
                                    <p:set>
                                      <p:cBhvr>
                                        <p:cTn id="28" dur="1" fill="hold">
                                          <p:stCondLst>
                                            <p:cond delay="0"/>
                                          </p:stCondLst>
                                        </p:cTn>
                                        <p:tgtEl>
                                          <p:spTgt spid="208920"/>
                                        </p:tgtEl>
                                        <p:attrNameLst>
                                          <p:attrName>style.visibility</p:attrName>
                                        </p:attrNameLst>
                                      </p:cBhvr>
                                      <p:to>
                                        <p:strVal val="visible"/>
                                      </p:to>
                                    </p:set>
                                    <p:animEffect transition="in" filter="dissolve">
                                      <p:cBhvr>
                                        <p:cTn id="29" dur="500"/>
                                        <p:tgtEl>
                                          <p:spTgt spid="208920"/>
                                        </p:tgtEl>
                                      </p:cBhvr>
                                    </p:animEffect>
                                  </p:childTnLst>
                                </p:cTn>
                              </p:par>
                            </p:childTnLst>
                          </p:cTn>
                        </p:par>
                        <p:par>
                          <p:cTn id="30" fill="hold" nodeType="afterGroup">
                            <p:stCondLst>
                              <p:cond delay="3000"/>
                            </p:stCondLst>
                            <p:childTnLst>
                              <p:par>
                                <p:cTn id="31" presetID="2" presetClass="entr" presetSubtype="8" fill="hold" nodeType="afterEffect">
                                  <p:stCondLst>
                                    <p:cond delay="0"/>
                                  </p:stCondLst>
                                  <p:childTnLst>
                                    <p:set>
                                      <p:cBhvr>
                                        <p:cTn id="32" dur="1" fill="hold">
                                          <p:stCondLst>
                                            <p:cond delay="0"/>
                                          </p:stCondLst>
                                        </p:cTn>
                                        <p:tgtEl>
                                          <p:spTgt spid="208926"/>
                                        </p:tgtEl>
                                        <p:attrNameLst>
                                          <p:attrName>style.visibility</p:attrName>
                                        </p:attrNameLst>
                                      </p:cBhvr>
                                      <p:to>
                                        <p:strVal val="visible"/>
                                      </p:to>
                                    </p:set>
                                    <p:anim calcmode="lin" valueType="num">
                                      <p:cBhvr additive="base">
                                        <p:cTn id="33" dur="500" fill="hold"/>
                                        <p:tgtEl>
                                          <p:spTgt spid="208926"/>
                                        </p:tgtEl>
                                        <p:attrNameLst>
                                          <p:attrName>ppt_x</p:attrName>
                                        </p:attrNameLst>
                                      </p:cBhvr>
                                      <p:tavLst>
                                        <p:tav tm="0">
                                          <p:val>
                                            <p:strVal val="0-#ppt_w/2"/>
                                          </p:val>
                                        </p:tav>
                                        <p:tav tm="100000">
                                          <p:val>
                                            <p:strVal val="#ppt_x"/>
                                          </p:val>
                                        </p:tav>
                                      </p:tavLst>
                                    </p:anim>
                                    <p:anim calcmode="lin" valueType="num">
                                      <p:cBhvr additive="base">
                                        <p:cTn id="34" dur="500" fill="hold"/>
                                        <p:tgtEl>
                                          <p:spTgt spid="208926"/>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208921"/>
                                        </p:tgtEl>
                                        <p:attrNameLst>
                                          <p:attrName>style.visibility</p:attrName>
                                        </p:attrNameLst>
                                      </p:cBhvr>
                                      <p:to>
                                        <p:strVal val="visible"/>
                                      </p:to>
                                    </p:set>
                                    <p:animEffect transition="in" filter="dissolve">
                                      <p:cBhvr>
                                        <p:cTn id="38" dur="500"/>
                                        <p:tgtEl>
                                          <p:spTgt spid="208921"/>
                                        </p:tgtEl>
                                      </p:cBhvr>
                                    </p:animEffect>
                                  </p:childTnLst>
                                </p:cTn>
                              </p:par>
                            </p:childTnLst>
                          </p:cTn>
                        </p:par>
                        <p:par>
                          <p:cTn id="39" fill="hold" nodeType="afterGroup">
                            <p:stCondLst>
                              <p:cond delay="4000"/>
                            </p:stCondLst>
                            <p:childTnLst>
                              <p:par>
                                <p:cTn id="40" presetID="2" presetClass="entr" presetSubtype="8" fill="hold" nodeType="afterEffect">
                                  <p:stCondLst>
                                    <p:cond delay="0"/>
                                  </p:stCondLst>
                                  <p:childTnLst>
                                    <p:set>
                                      <p:cBhvr>
                                        <p:cTn id="41" dur="1" fill="hold">
                                          <p:stCondLst>
                                            <p:cond delay="0"/>
                                          </p:stCondLst>
                                        </p:cTn>
                                        <p:tgtEl>
                                          <p:spTgt spid="208928"/>
                                        </p:tgtEl>
                                        <p:attrNameLst>
                                          <p:attrName>style.visibility</p:attrName>
                                        </p:attrNameLst>
                                      </p:cBhvr>
                                      <p:to>
                                        <p:strVal val="visible"/>
                                      </p:to>
                                    </p:set>
                                    <p:anim calcmode="lin" valueType="num">
                                      <p:cBhvr additive="base">
                                        <p:cTn id="42" dur="500" fill="hold"/>
                                        <p:tgtEl>
                                          <p:spTgt spid="208928"/>
                                        </p:tgtEl>
                                        <p:attrNameLst>
                                          <p:attrName>ppt_x</p:attrName>
                                        </p:attrNameLst>
                                      </p:cBhvr>
                                      <p:tavLst>
                                        <p:tav tm="0">
                                          <p:val>
                                            <p:strVal val="0-#ppt_w/2"/>
                                          </p:val>
                                        </p:tav>
                                        <p:tav tm="100000">
                                          <p:val>
                                            <p:strVal val="#ppt_x"/>
                                          </p:val>
                                        </p:tav>
                                      </p:tavLst>
                                    </p:anim>
                                    <p:anim calcmode="lin" valueType="num">
                                      <p:cBhvr additive="base">
                                        <p:cTn id="43" dur="500" fill="hold"/>
                                        <p:tgtEl>
                                          <p:spTgt spid="208928"/>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500"/>
                            </p:stCondLst>
                            <p:childTnLst>
                              <p:par>
                                <p:cTn id="45" presetID="9" presetClass="entr" presetSubtype="0" fill="hold" grpId="0" nodeType="afterEffect">
                                  <p:stCondLst>
                                    <p:cond delay="0"/>
                                  </p:stCondLst>
                                  <p:childTnLst>
                                    <p:set>
                                      <p:cBhvr>
                                        <p:cTn id="46" dur="1" fill="hold">
                                          <p:stCondLst>
                                            <p:cond delay="0"/>
                                          </p:stCondLst>
                                        </p:cTn>
                                        <p:tgtEl>
                                          <p:spTgt spid="208922"/>
                                        </p:tgtEl>
                                        <p:attrNameLst>
                                          <p:attrName>style.visibility</p:attrName>
                                        </p:attrNameLst>
                                      </p:cBhvr>
                                      <p:to>
                                        <p:strVal val="visible"/>
                                      </p:to>
                                    </p:set>
                                    <p:animEffect transition="in" filter="dissolve">
                                      <p:cBhvr>
                                        <p:cTn id="47" dur="500"/>
                                        <p:tgtEl>
                                          <p:spTgt spid="208922"/>
                                        </p:tgtEl>
                                      </p:cBhvr>
                                    </p:animEffect>
                                  </p:childTnLst>
                                </p:cTn>
                              </p:par>
                            </p:childTnLst>
                          </p:cTn>
                        </p:par>
                        <p:par>
                          <p:cTn id="48" fill="hold" nodeType="afterGroup">
                            <p:stCondLst>
                              <p:cond delay="5000"/>
                            </p:stCondLst>
                            <p:childTnLst>
                              <p:par>
                                <p:cTn id="49" presetID="2" presetClass="entr" presetSubtype="8" fill="hold" nodeType="afterEffect">
                                  <p:stCondLst>
                                    <p:cond delay="0"/>
                                  </p:stCondLst>
                                  <p:childTnLst>
                                    <p:set>
                                      <p:cBhvr>
                                        <p:cTn id="50" dur="1" fill="hold">
                                          <p:stCondLst>
                                            <p:cond delay="0"/>
                                          </p:stCondLst>
                                        </p:cTn>
                                        <p:tgtEl>
                                          <p:spTgt spid="208927"/>
                                        </p:tgtEl>
                                        <p:attrNameLst>
                                          <p:attrName>style.visibility</p:attrName>
                                        </p:attrNameLst>
                                      </p:cBhvr>
                                      <p:to>
                                        <p:strVal val="visible"/>
                                      </p:to>
                                    </p:set>
                                    <p:anim calcmode="lin" valueType="num">
                                      <p:cBhvr additive="base">
                                        <p:cTn id="51" dur="500" fill="hold"/>
                                        <p:tgtEl>
                                          <p:spTgt spid="208927"/>
                                        </p:tgtEl>
                                        <p:attrNameLst>
                                          <p:attrName>ppt_x</p:attrName>
                                        </p:attrNameLst>
                                      </p:cBhvr>
                                      <p:tavLst>
                                        <p:tav tm="0">
                                          <p:val>
                                            <p:strVal val="0-#ppt_w/2"/>
                                          </p:val>
                                        </p:tav>
                                        <p:tav tm="100000">
                                          <p:val>
                                            <p:strVal val="#ppt_x"/>
                                          </p:val>
                                        </p:tav>
                                      </p:tavLst>
                                    </p:anim>
                                    <p:anim calcmode="lin" valueType="num">
                                      <p:cBhvr additive="base">
                                        <p:cTn id="52" dur="500" fill="hold"/>
                                        <p:tgtEl>
                                          <p:spTgt spid="208927"/>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5500"/>
                            </p:stCondLst>
                            <p:childTnLst>
                              <p:par>
                                <p:cTn id="54" presetID="9" presetClass="entr" presetSubtype="0" fill="hold" grpId="0" nodeType="afterEffect">
                                  <p:stCondLst>
                                    <p:cond delay="0"/>
                                  </p:stCondLst>
                                  <p:childTnLst>
                                    <p:set>
                                      <p:cBhvr>
                                        <p:cTn id="55" dur="1" fill="hold">
                                          <p:stCondLst>
                                            <p:cond delay="0"/>
                                          </p:stCondLst>
                                        </p:cTn>
                                        <p:tgtEl>
                                          <p:spTgt spid="208923"/>
                                        </p:tgtEl>
                                        <p:attrNameLst>
                                          <p:attrName>style.visibility</p:attrName>
                                        </p:attrNameLst>
                                      </p:cBhvr>
                                      <p:to>
                                        <p:strVal val="visible"/>
                                      </p:to>
                                    </p:set>
                                    <p:animEffect transition="in" filter="dissolve">
                                      <p:cBhvr>
                                        <p:cTn id="56" dur="500"/>
                                        <p:tgtEl>
                                          <p:spTgt spid="20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17" grpId="0" animBg="1"/>
      <p:bldP spid="208918" grpId="0"/>
      <p:bldP spid="208919" grpId="0"/>
      <p:bldP spid="208920" grpId="0"/>
      <p:bldP spid="208921" grpId="0"/>
      <p:bldP spid="208922" grpId="0"/>
      <p:bldP spid="208923"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217099" name="WordArt 11"/>
          <p:cNvSpPr>
            <a:spLocks noChangeArrowheads="1" noChangeShapeType="1" noTextEdit="1"/>
          </p:cNvSpPr>
          <p:nvPr/>
        </p:nvSpPr>
        <p:spPr bwMode="auto">
          <a:xfrm>
            <a:off x="1754188" y="104775"/>
            <a:ext cx="5610225" cy="433388"/>
          </a:xfrm>
          <a:prstGeom prst="rect">
            <a:avLst/>
          </a:prstGeom>
        </p:spPr>
        <p:txBody>
          <a:bodyPr wrap="none" fromWordArt="1">
            <a:prstTxWarp prst="textPlain">
              <a:avLst>
                <a:gd name="adj" fmla="val 50000"/>
              </a:avLst>
            </a:prstTxWarp>
          </a:bodyPr>
          <a:lstStyle/>
          <a:p>
            <a:r>
              <a:rPr lang="ru-RU" sz="3600" kern="10">
                <a:ln w="0">
                  <a:solidFill>
                    <a:schemeClr val="tx1"/>
                  </a:solidFill>
                  <a:round/>
                  <a:headEnd/>
                  <a:tailEnd/>
                </a:ln>
                <a:gradFill rotWithShape="1">
                  <a:gsLst>
                    <a:gs pos="0">
                      <a:schemeClr val="bg1"/>
                    </a:gs>
                    <a:gs pos="100000">
                      <a:srgbClr val="FF3300"/>
                    </a:gs>
                  </a:gsLst>
                  <a:lin ang="5400000" scaled="1"/>
                </a:gradFill>
                <a:effectLst>
                  <a:outerShdw dist="35921" dir="2700000" algn="ctr" rotWithShape="0">
                    <a:srgbClr val="9999FF">
                      <a:alpha val="79999"/>
                    </a:srgbClr>
                  </a:outerShdw>
                </a:effectLst>
                <a:latin typeface="Impact"/>
              </a:rPr>
              <a:t>Кабели  внутренней прокладки</a:t>
            </a:r>
          </a:p>
        </p:txBody>
      </p:sp>
      <p:pic>
        <p:nvPicPr>
          <p:cNvPr id="54275" name="Picture 12" descr="okktm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00"/>
            <a:ext cx="40894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13"/>
          <p:cNvSpPr txBox="1">
            <a:spLocks noChangeArrowheads="1"/>
          </p:cNvSpPr>
          <p:nvPr/>
        </p:nvSpPr>
        <p:spPr bwMode="auto">
          <a:xfrm>
            <a:off x="4225925" y="1346200"/>
            <a:ext cx="4918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600" b="1">
                <a:solidFill>
                  <a:schemeClr val="folHlink"/>
                </a:solidFill>
              </a:rPr>
              <a:t>Кабель оптический внутриобъектовый с ЦСЭ из стеклопластика, вокруг которого скручены модули, содержащие до 12 ОВ, и кордели; в оболочке из негорючих материалов или алюмополиэтиленовой оболочке.</a:t>
            </a:r>
          </a:p>
        </p:txBody>
      </p:sp>
      <p:pic>
        <p:nvPicPr>
          <p:cNvPr id="54277" name="Picture 14" descr="Кабель Distrib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550" y="4681538"/>
            <a:ext cx="4171950" cy="5857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4278" name="Picture 15" descr="Конструкц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3295650"/>
            <a:ext cx="4151313" cy="1397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4279" name="Rectangle 16"/>
          <p:cNvSpPr>
            <a:spLocks noChangeArrowheads="1"/>
          </p:cNvSpPr>
          <p:nvPr/>
        </p:nvSpPr>
        <p:spPr bwMode="auto">
          <a:xfrm>
            <a:off x="4516438" y="5432425"/>
            <a:ext cx="4556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08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1600" b="1">
                <a:solidFill>
                  <a:schemeClr val="tx2"/>
                </a:solidFill>
              </a:rPr>
              <a:t>Рис. 20.  Конструкция ОК (Саранскабель).</a:t>
            </a:r>
          </a:p>
        </p:txBody>
      </p:sp>
      <p:sp>
        <p:nvSpPr>
          <p:cNvPr id="54280" name="Rectangle 17"/>
          <p:cNvSpPr>
            <a:spLocks noChangeArrowheads="1"/>
          </p:cNvSpPr>
          <p:nvPr/>
        </p:nvSpPr>
        <p:spPr bwMode="auto">
          <a:xfrm>
            <a:off x="1414463" y="590550"/>
            <a:ext cx="682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800" b="1">
                <a:solidFill>
                  <a:srgbClr val="FF3300"/>
                </a:solidFill>
              </a:rPr>
              <a:t>Распределительные волоконно-оптические кабели (distribution)</a:t>
            </a:r>
          </a:p>
        </p:txBody>
      </p:sp>
      <p:pic>
        <p:nvPicPr>
          <p:cNvPr id="54281" name="Picture 18" descr="11"/>
          <p:cNvPicPr>
            <a:picLocks noChangeAspect="1" noChangeArrowheads="1"/>
          </p:cNvPicPr>
          <p:nvPr/>
        </p:nvPicPr>
        <p:blipFill>
          <a:blip r:embed="rId5">
            <a:extLst>
              <a:ext uri="{28A0092B-C50C-407E-A947-70E740481C1C}">
                <a14:useLocalDpi xmlns:a14="http://schemas.microsoft.com/office/drawing/2010/main" val="0"/>
              </a:ext>
            </a:extLst>
          </a:blip>
          <a:srcRect l="7408" t="7773" b="5382"/>
          <a:stretch>
            <a:fillRect/>
          </a:stretch>
        </p:blipFill>
        <p:spPr bwMode="auto">
          <a:xfrm>
            <a:off x="38100" y="4000500"/>
            <a:ext cx="22225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Text Box 19"/>
          <p:cNvSpPr txBox="1">
            <a:spLocks noChangeArrowheads="1"/>
          </p:cNvSpPr>
          <p:nvPr/>
        </p:nvSpPr>
        <p:spPr bwMode="auto">
          <a:xfrm>
            <a:off x="2308225" y="3773488"/>
            <a:ext cx="2463800"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1400" b="1">
                <a:solidFill>
                  <a:schemeClr val="folHlink"/>
                </a:solidFill>
              </a:rPr>
              <a:t>1. Оптическое волокно в буферном покрытии (кабель ОБО).</a:t>
            </a:r>
          </a:p>
          <a:p>
            <a:pPr algn="l"/>
            <a:r>
              <a:rPr lang="ru-RU" altLang="ru-RU" sz="1400" b="1">
                <a:solidFill>
                  <a:schemeClr val="folHlink"/>
                </a:solidFill>
              </a:rPr>
              <a:t>2. Упрочняющие элементы (арамидные пряди).</a:t>
            </a:r>
          </a:p>
          <a:p>
            <a:pPr algn="l"/>
            <a:r>
              <a:rPr lang="ru-RU" altLang="ru-RU" sz="1400" b="1">
                <a:solidFill>
                  <a:schemeClr val="folHlink"/>
                </a:solidFill>
              </a:rPr>
              <a:t>3. Наружная оболочка:</a:t>
            </a:r>
          </a:p>
          <a:p>
            <a:pPr algn="l"/>
            <a:r>
              <a:rPr lang="ru-RU" altLang="ru-RU" sz="1400" b="1">
                <a:solidFill>
                  <a:schemeClr val="folHlink"/>
                </a:solidFill>
              </a:rPr>
              <a:t>- из материала, не распространяющего горение (ОБН);</a:t>
            </a:r>
          </a:p>
          <a:p>
            <a:pPr algn="l"/>
            <a:r>
              <a:rPr lang="ru-RU" altLang="ru-RU" sz="1400" b="1">
                <a:solidFill>
                  <a:schemeClr val="folHlink"/>
                </a:solidFill>
              </a:rPr>
              <a:t>- из не содержащего галогены материала, не распространяющего горение (ОБГ).</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7099"/>
                                        </p:tgtEl>
                                        <p:attrNameLst>
                                          <p:attrName>style.visibility</p:attrName>
                                        </p:attrNameLst>
                                      </p:cBhvr>
                                      <p:to>
                                        <p:strVal val="visible"/>
                                      </p:to>
                                    </p:set>
                                    <p:animEffect transition="in" filter="dissolve">
                                      <p:cBhvr>
                                        <p:cTn id="7" dur="500"/>
                                        <p:tgtEl>
                                          <p:spTgt spid="217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9"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pic>
        <p:nvPicPr>
          <p:cNvPr id="55298" name="Picture 10" descr="12"/>
          <p:cNvPicPr>
            <a:picLocks noChangeAspect="1" noChangeArrowheads="1"/>
          </p:cNvPicPr>
          <p:nvPr/>
        </p:nvPicPr>
        <p:blipFill>
          <a:blip r:embed="rId2">
            <a:extLst>
              <a:ext uri="{28A0092B-C50C-407E-A947-70E740481C1C}">
                <a14:useLocalDpi xmlns:a14="http://schemas.microsoft.com/office/drawing/2010/main" val="0"/>
              </a:ext>
            </a:extLst>
          </a:blip>
          <a:srcRect l="2658" t="4353" r="2415" b="4626"/>
          <a:stretch>
            <a:fillRect/>
          </a:stretch>
        </p:blipFill>
        <p:spPr bwMode="auto">
          <a:xfrm>
            <a:off x="114300" y="4432300"/>
            <a:ext cx="24955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11" descr="Конструкц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014413"/>
            <a:ext cx="5141912" cy="2095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5300" name="Picture 12" descr="Кабель Break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175" y="2892425"/>
            <a:ext cx="5183188" cy="727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5301" name="Rectangle 13"/>
          <p:cNvSpPr>
            <a:spLocks noChangeArrowheads="1"/>
          </p:cNvSpPr>
          <p:nvPr/>
        </p:nvSpPr>
        <p:spPr bwMode="auto">
          <a:xfrm>
            <a:off x="2684463" y="3708400"/>
            <a:ext cx="4127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600" b="1">
                <a:solidFill>
                  <a:schemeClr val="tx2"/>
                </a:solidFill>
              </a:rPr>
              <a:t>Рис. 25.  Конструкция ОК (Саранскабель).</a:t>
            </a:r>
          </a:p>
        </p:txBody>
      </p:sp>
      <p:sp>
        <p:nvSpPr>
          <p:cNvPr id="55302" name="Text Box 15"/>
          <p:cNvSpPr txBox="1">
            <a:spLocks noChangeArrowheads="1"/>
          </p:cNvSpPr>
          <p:nvPr/>
        </p:nvSpPr>
        <p:spPr bwMode="auto">
          <a:xfrm>
            <a:off x="2803525" y="4289425"/>
            <a:ext cx="63404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1400" b="1">
                <a:solidFill>
                  <a:schemeClr val="folHlink"/>
                </a:solidFill>
              </a:rPr>
              <a:t>1. Диэлектрический центральный силовой элемент.</a:t>
            </a:r>
          </a:p>
          <a:p>
            <a:pPr algn="l"/>
            <a:r>
              <a:rPr lang="ru-RU" altLang="ru-RU" sz="1400" b="1">
                <a:solidFill>
                  <a:schemeClr val="folHlink"/>
                </a:solidFill>
              </a:rPr>
              <a:t>2. Оптическое волокно в буферном покрытии (кабель ОБО, от 1-го до 6-ти).</a:t>
            </a:r>
          </a:p>
          <a:p>
            <a:pPr algn="l"/>
            <a:r>
              <a:rPr lang="ru-RU" altLang="ru-RU" sz="1400" b="1">
                <a:solidFill>
                  <a:schemeClr val="folHlink"/>
                </a:solidFill>
              </a:rPr>
              <a:t>3. Кабель ОБН или ОБГ(от 1-го до 12-ти, если используются кабели ОБН/ОБГ с одним волокном внутри или от 1-го до 4-х, если используются кабели ОБН/ОБГ с числом волокон от 2-х до 6-ти).</a:t>
            </a:r>
          </a:p>
          <a:p>
            <a:pPr algn="l"/>
            <a:r>
              <a:rPr lang="ru-RU" altLang="ru-RU" sz="1400" b="1">
                <a:solidFill>
                  <a:schemeClr val="folHlink"/>
                </a:solidFill>
              </a:rPr>
              <a:t>4. Скрепляющая лента из синтетического материала.</a:t>
            </a:r>
          </a:p>
          <a:p>
            <a:pPr algn="l"/>
            <a:r>
              <a:rPr lang="ru-RU" altLang="ru-RU" sz="1400" b="1">
                <a:solidFill>
                  <a:schemeClr val="folHlink"/>
                </a:solidFill>
              </a:rPr>
              <a:t>5. Наружная оболочка:</a:t>
            </a:r>
          </a:p>
          <a:p>
            <a:pPr algn="l"/>
            <a:r>
              <a:rPr lang="ru-RU" altLang="ru-RU" sz="1400" b="1">
                <a:solidFill>
                  <a:schemeClr val="folHlink"/>
                </a:solidFill>
              </a:rPr>
              <a:t>- из материала, не распространяющего горение (ДБН);</a:t>
            </a:r>
          </a:p>
          <a:p>
            <a:pPr algn="l"/>
            <a:r>
              <a:rPr lang="ru-RU" altLang="ru-RU" sz="1400" b="1">
                <a:solidFill>
                  <a:schemeClr val="folHlink"/>
                </a:solidFill>
              </a:rPr>
              <a:t>- из не содержащего галогены материала, не распространяющего горение (ДБГ).</a:t>
            </a:r>
          </a:p>
          <a:p>
            <a:pPr algn="l"/>
            <a:r>
              <a:rPr lang="ru-RU" altLang="ru-RU" sz="1400" b="1">
                <a:solidFill>
                  <a:schemeClr val="folHlink"/>
                </a:solidFill>
              </a:rPr>
              <a:t>6. Кордель.</a:t>
            </a:r>
          </a:p>
        </p:txBody>
      </p:sp>
      <p:sp>
        <p:nvSpPr>
          <p:cNvPr id="55303" name="Rectangle 16"/>
          <p:cNvSpPr>
            <a:spLocks noChangeArrowheads="1"/>
          </p:cNvSpPr>
          <p:nvPr/>
        </p:nvSpPr>
        <p:spPr bwMode="auto">
          <a:xfrm>
            <a:off x="0" y="274638"/>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800" b="1">
                <a:solidFill>
                  <a:srgbClr val="FF3300"/>
                </a:solidFill>
              </a:rPr>
              <a:t>Распределительные волоконно-оптические кабели</a:t>
            </a:r>
          </a:p>
          <a:p>
            <a:r>
              <a:rPr lang="ru-RU" altLang="ru-RU" sz="1800" b="1">
                <a:solidFill>
                  <a:srgbClr val="FF3300"/>
                </a:solidFill>
              </a:rPr>
              <a:t>с дополнительными защитными покровами (breakout)</a:t>
            </a:r>
          </a:p>
        </p:txBody>
      </p:sp>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56322" name="Rectangle 5"/>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p>
        </p:txBody>
      </p:sp>
      <p:sp>
        <p:nvSpPr>
          <p:cNvPr id="226311" name="Rectangle 7"/>
          <p:cNvSpPr>
            <a:spLocks noChangeArrowheads="1"/>
          </p:cNvSpPr>
          <p:nvPr/>
        </p:nvSpPr>
        <p:spPr bwMode="auto">
          <a:xfrm>
            <a:off x="0" y="804863"/>
            <a:ext cx="9144000"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tabLst>
                <a:tab pos="685800" algn="l"/>
              </a:tabLst>
              <a:defRPr sz="2400">
                <a:solidFill>
                  <a:schemeClr val="tx1"/>
                </a:solidFill>
                <a:latin typeface="Times New Roman" pitchFamily="18" charset="0"/>
              </a:defRPr>
            </a:lvl1pPr>
            <a:lvl2pPr marL="742950" indent="-285750">
              <a:tabLst>
                <a:tab pos="685800" algn="l"/>
              </a:tabLst>
              <a:defRPr sz="2400">
                <a:solidFill>
                  <a:schemeClr val="tx1"/>
                </a:solidFill>
                <a:latin typeface="Times New Roman" pitchFamily="18" charset="0"/>
              </a:defRPr>
            </a:lvl2pPr>
            <a:lvl3pPr marL="1143000" indent="-228600">
              <a:tabLst>
                <a:tab pos="685800" algn="l"/>
              </a:tabLst>
              <a:defRPr sz="2400">
                <a:solidFill>
                  <a:schemeClr val="tx1"/>
                </a:solidFill>
                <a:latin typeface="Times New Roman" pitchFamily="18" charset="0"/>
              </a:defRPr>
            </a:lvl3pPr>
            <a:lvl4pPr marL="1600200" indent="-228600">
              <a:tabLst>
                <a:tab pos="685800" algn="l"/>
              </a:tabLst>
              <a:defRPr sz="2400">
                <a:solidFill>
                  <a:schemeClr val="tx1"/>
                </a:solidFill>
                <a:latin typeface="Times New Roman" pitchFamily="18" charset="0"/>
              </a:defRPr>
            </a:lvl4pPr>
            <a:lvl5pPr marL="2057400" indent="-228600">
              <a:tabLst>
                <a:tab pos="685800" algn="l"/>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685800" algn="l"/>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685800" algn="l"/>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685800" algn="l"/>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685800" algn="l"/>
              </a:tabLst>
              <a:defRPr sz="2400">
                <a:solidFill>
                  <a:schemeClr val="tx1"/>
                </a:solidFill>
                <a:latin typeface="Times New Roman" pitchFamily="18" charset="0"/>
              </a:defRPr>
            </a:lvl9pPr>
          </a:lstStyle>
          <a:p>
            <a:pPr algn="just"/>
            <a:r>
              <a:rPr lang="ru-RU" altLang="ru-RU" sz="1600" b="1">
                <a:solidFill>
                  <a:schemeClr val="folHlink"/>
                </a:solidFill>
              </a:rPr>
              <a:t>Кабели рассматриваемой разновидности занимают промежуточное положение между кабелями внутренней и внешней прокладки. Достаточно массовое их появление в широкой коммерческой продаже в конце 90-х годов было стимулировано быстрым ростом масштабов локальных сетей и увеличением относительной доли внешних подсистем в процессе реализации СКС. Основой конструкции таких изделий является кабель внутренней прокладки, однако, за счет применения специальных конструктивных мероприятий (наличие брони), их устойчивость к воздействию факторов окружающей среды повышена настолько, что они могут использоваться для соединения отдельных зданий при общей длине трассы до нескольких сотен метров. </a:t>
            </a:r>
          </a:p>
          <a:p>
            <a:pPr algn="just"/>
            <a:r>
              <a:rPr lang="ru-RU" altLang="ru-RU" sz="1600" b="1">
                <a:solidFill>
                  <a:schemeClr val="folHlink"/>
                </a:solidFill>
              </a:rPr>
              <a:t>Главные отличительные черты кабелей для соединения зданий:</a:t>
            </a:r>
          </a:p>
          <a:p>
            <a:pPr algn="just"/>
            <a:r>
              <a:rPr lang="ru-RU" altLang="ru-RU" sz="1600" b="1">
                <a:solidFill>
                  <a:schemeClr val="folHlink"/>
                </a:solidFill>
              </a:rPr>
              <a:t>- применение в их конструкциях материалов, обеспечивающих возможность работы при температурах от -30...-40 до +70...+80 С (то есть имеющих расширенный рабочий температурный диапазон);</a:t>
            </a:r>
          </a:p>
          <a:p>
            <a:pPr algn="just"/>
            <a:r>
              <a:rPr lang="ru-RU" altLang="ru-RU" sz="1600" b="1">
                <a:solidFill>
                  <a:schemeClr val="folHlink"/>
                </a:solidFill>
              </a:rPr>
              <a:t>- наличие дополнительных элементов, увеличивающих их влагостойкость;</a:t>
            </a:r>
          </a:p>
          <a:p>
            <a:pPr algn="just"/>
            <a:r>
              <a:rPr lang="ru-RU" altLang="ru-RU" sz="1600" b="1">
                <a:solidFill>
                  <a:schemeClr val="folHlink"/>
                </a:solidFill>
              </a:rPr>
              <a:t>- использование в некоторых конструкциях полимерных элементов защиты от грызунов.</a:t>
            </a:r>
          </a:p>
          <a:p>
            <a:pPr algn="just"/>
            <a:r>
              <a:rPr lang="ru-RU" altLang="ru-RU" sz="1600" b="1">
                <a:solidFill>
                  <a:schemeClr val="folHlink"/>
                </a:solidFill>
              </a:rPr>
              <a:t>Наибольшей популярностью в этой области пользуются варианты, основанные на двухслойной внешней оболочке. Внешний слой изготавливается из малодымного безгалогенного материала и обеспечивает пожароустойчивость, требуемую стандартами для прокладки внутри здании. Вторая внутренняя оболочка создает необходимую влагостойкость. Некоторое улучшение прочностных характеристик достигается в данной конструкции применением бронированного слоя, размещаемого между оболочками. Такие кабели иногда называются кабелями с усиленной оболочкой (reinforced) </a:t>
            </a:r>
          </a:p>
          <a:p>
            <a:pPr algn="just"/>
            <a:r>
              <a:rPr lang="ru-RU" altLang="ru-RU" sz="1600" b="1">
                <a:solidFill>
                  <a:schemeClr val="folHlink"/>
                </a:solidFill>
              </a:rPr>
              <a:t>Применение кабелей этой разновидности позволяет отказаться от установки на входе в здание дорогостоящих переходных муфт, наличие которых кроме того снижает эксплуатационную надежность линий связи.</a:t>
            </a:r>
          </a:p>
        </p:txBody>
      </p:sp>
      <p:sp>
        <p:nvSpPr>
          <p:cNvPr id="226312" name="WordArt 8"/>
          <p:cNvSpPr>
            <a:spLocks noChangeArrowheads="1" noChangeShapeType="1" noTextEdit="1"/>
          </p:cNvSpPr>
          <p:nvPr/>
        </p:nvSpPr>
        <p:spPr bwMode="auto">
          <a:xfrm>
            <a:off x="1690688" y="104775"/>
            <a:ext cx="5788025" cy="433388"/>
          </a:xfrm>
          <a:prstGeom prst="rect">
            <a:avLst/>
          </a:prstGeom>
        </p:spPr>
        <p:txBody>
          <a:bodyPr wrap="none" fromWordArt="1">
            <a:prstTxWarp prst="textPlain">
              <a:avLst>
                <a:gd name="adj" fmla="val 50000"/>
              </a:avLst>
            </a:prstTxWarp>
          </a:bodyPr>
          <a:lstStyle/>
          <a:p>
            <a:r>
              <a:rPr lang="ru-RU" sz="3600" kern="10">
                <a:ln w="0">
                  <a:solidFill>
                    <a:schemeClr val="tx1"/>
                  </a:solidFill>
                  <a:round/>
                  <a:headEnd/>
                  <a:tailEnd/>
                </a:ln>
                <a:gradFill rotWithShape="1">
                  <a:gsLst>
                    <a:gs pos="0">
                      <a:schemeClr val="bg1"/>
                    </a:gs>
                    <a:gs pos="100000">
                      <a:srgbClr val="FF3300"/>
                    </a:gs>
                  </a:gsLst>
                  <a:lin ang="5400000" scaled="1"/>
                </a:gradFill>
                <a:effectLst>
                  <a:outerShdw dist="35921" dir="2700000" algn="ctr" rotWithShape="0">
                    <a:srgbClr val="9999FF">
                      <a:alpha val="79999"/>
                    </a:srgbClr>
                  </a:outerShdw>
                </a:effectLst>
                <a:latin typeface="Impact"/>
              </a:rPr>
              <a:t>Кабели  для  соединения  зданий</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6312"/>
                                        </p:tgtEl>
                                        <p:attrNameLst>
                                          <p:attrName>style.visibility</p:attrName>
                                        </p:attrNameLst>
                                      </p:cBhvr>
                                      <p:to>
                                        <p:strVal val="visible"/>
                                      </p:to>
                                    </p:set>
                                    <p:animEffect transition="in" filter="dissolve">
                                      <p:cBhvr>
                                        <p:cTn id="7" dur="500"/>
                                        <p:tgtEl>
                                          <p:spTgt spid="22631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26311"/>
                                        </p:tgtEl>
                                        <p:attrNameLst>
                                          <p:attrName>style.visibility</p:attrName>
                                        </p:attrNameLst>
                                      </p:cBhvr>
                                      <p:to>
                                        <p:strVal val="visible"/>
                                      </p:to>
                                    </p:set>
                                    <p:animEffect transition="in" filter="dissolve">
                                      <p:cBhvr>
                                        <p:cTn id="11" dur="500"/>
                                        <p:tgtEl>
                                          <p:spTgt spid="226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1" grpId="0"/>
      <p:bldP spid="22631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57346" name="Rectangle 5"/>
          <p:cNvSpPr>
            <a:spLocks noChangeArrowheads="1"/>
          </p:cNvSpPr>
          <p:nvPr/>
        </p:nvSpPr>
        <p:spPr bwMode="auto">
          <a:xfrm>
            <a:off x="0" y="1900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p>
        </p:txBody>
      </p:sp>
      <p:sp>
        <p:nvSpPr>
          <p:cNvPr id="225290" name="WordArt 10"/>
          <p:cNvSpPr>
            <a:spLocks noChangeArrowheads="1" noChangeShapeType="1" noTextEdit="1"/>
          </p:cNvSpPr>
          <p:nvPr/>
        </p:nvSpPr>
        <p:spPr bwMode="auto">
          <a:xfrm>
            <a:off x="2579688" y="155575"/>
            <a:ext cx="3946525" cy="433388"/>
          </a:xfrm>
          <a:prstGeom prst="rect">
            <a:avLst/>
          </a:prstGeom>
        </p:spPr>
        <p:txBody>
          <a:bodyPr wrap="none" fromWordArt="1">
            <a:prstTxWarp prst="textPlain">
              <a:avLst>
                <a:gd name="adj" fmla="val 50000"/>
              </a:avLst>
            </a:prstTxWarp>
          </a:bodyPr>
          <a:lstStyle/>
          <a:p>
            <a:r>
              <a:rPr lang="ru-RU" sz="3600" kern="10">
                <a:ln w="0">
                  <a:solidFill>
                    <a:schemeClr val="tx1"/>
                  </a:solidFill>
                  <a:round/>
                  <a:headEnd/>
                  <a:tailEnd/>
                </a:ln>
                <a:gradFill rotWithShape="1">
                  <a:gsLst>
                    <a:gs pos="0">
                      <a:schemeClr val="bg1"/>
                    </a:gs>
                    <a:gs pos="100000">
                      <a:srgbClr val="FF3300"/>
                    </a:gs>
                  </a:gsLst>
                  <a:lin ang="5400000" scaled="1"/>
                </a:gradFill>
                <a:effectLst>
                  <a:outerShdw dist="35921" dir="2700000" algn="ctr" rotWithShape="0">
                    <a:srgbClr val="9999FF">
                      <a:alpha val="79999"/>
                    </a:srgbClr>
                  </a:outerShdw>
                </a:effectLst>
                <a:latin typeface="Impact"/>
              </a:rPr>
              <a:t>Кабели  для  шнуров</a:t>
            </a:r>
          </a:p>
        </p:txBody>
      </p:sp>
      <p:sp>
        <p:nvSpPr>
          <p:cNvPr id="225291" name="Rectangle 11"/>
          <p:cNvSpPr>
            <a:spLocks noChangeArrowheads="1"/>
          </p:cNvSpPr>
          <p:nvPr/>
        </p:nvSpPr>
        <p:spPr bwMode="auto">
          <a:xfrm>
            <a:off x="0" y="1069975"/>
            <a:ext cx="91440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b="1">
                <a:solidFill>
                  <a:schemeClr val="folHlink"/>
                </a:solidFill>
              </a:rPr>
              <a:t>Кабель для шнуров, который достаточно часто называется миникабелем, предназначен для изготовления их него коммутационных и оконечных шнуров.</a:t>
            </a:r>
          </a:p>
          <a:p>
            <a:pPr algn="just"/>
            <a:r>
              <a:rPr lang="ru-RU" altLang="ru-RU" sz="1800" b="1">
                <a:solidFill>
                  <a:schemeClr val="folHlink"/>
                </a:solidFill>
              </a:rPr>
              <a:t>Эта разновидность кабельных изделий фактически представляет собой просадки с одним или двумя световодами в буферном покрытии. Из-за массовой распространенности кабели для шнуров выделяются в отельную группу. Сразу же отметим, что в кабелях для шнуров, как, впрочем, и в кабелях внутренней прокладки, практически не используется волокно в буферном покрытии диаметром 0, 25 мкм. </a:t>
            </a:r>
          </a:p>
          <a:p>
            <a:pPr algn="just"/>
            <a:r>
              <a:rPr lang="ru-RU" altLang="ru-RU" sz="1800" b="1">
                <a:solidFill>
                  <a:schemeClr val="folHlink"/>
                </a:solidFill>
              </a:rPr>
              <a:t>Обычные двойные кабели без оболочки наиболее часто называются zip-cord или zip-cord-duplex, кабели с общей внешней оболочкой носят название heavy duty duplex.</a:t>
            </a:r>
          </a:p>
          <a:p>
            <a:pPr algn="just"/>
            <a:r>
              <a:rPr lang="ru-RU" altLang="ru-RU" sz="1800" b="1">
                <a:solidFill>
                  <a:schemeClr val="folHlink"/>
                </a:solidFill>
              </a:rPr>
              <a:t>Считается, что кабели с общей оболочкой обеспечивает лучшую защиту от механических воздействий и более удобны в эксплуатации, однако конструкции типа zip-cord имеют несколько меньшую стоимость, что определяет их широкую популярность в практике построения СКС.</a:t>
            </a:r>
          </a:p>
          <a:p>
            <a:pPr algn="just"/>
            <a:r>
              <a:rPr lang="ru-RU" altLang="ru-RU" sz="1800" b="1">
                <a:solidFill>
                  <a:schemeClr val="folHlink"/>
                </a:solidFill>
              </a:rPr>
              <a:t>Как и в кабелях внутренней прокладки, в кабеле для шнуров в целях защиты волоконных световодов используется полимерное покрытие диаметром 900 мкм. Необходимую механическую прочность таким кабелям придает слой кевларовых нитей, который расположен под внешней оболочкой и окружает световод в буферном покрытии 0,9 мм.</a:t>
            </a:r>
          </a:p>
          <a:p>
            <a:pPr algn="just"/>
            <a:r>
              <a:rPr lang="ru-RU" altLang="ru-RU" sz="1800" b="1">
                <a:solidFill>
                  <a:schemeClr val="folHlink"/>
                </a:solidFill>
              </a:rPr>
              <a:t>Типовые конструкции ОК для шнуров представлены на рис. 26 – 29.</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290"/>
                                        </p:tgtEl>
                                        <p:attrNameLst>
                                          <p:attrName>style.visibility</p:attrName>
                                        </p:attrNameLst>
                                      </p:cBhvr>
                                      <p:to>
                                        <p:strVal val="visible"/>
                                      </p:to>
                                    </p:set>
                                    <p:animEffect transition="in" filter="dissolve">
                                      <p:cBhvr>
                                        <p:cTn id="7" dur="500"/>
                                        <p:tgtEl>
                                          <p:spTgt spid="2252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25291"/>
                                        </p:tgtEl>
                                        <p:attrNameLst>
                                          <p:attrName>style.visibility</p:attrName>
                                        </p:attrNameLst>
                                      </p:cBhvr>
                                      <p:to>
                                        <p:strVal val="visible"/>
                                      </p:to>
                                    </p:set>
                                    <p:animEffect transition="in" filter="dissolve">
                                      <p:cBhvr>
                                        <p:cTn id="11" dur="500"/>
                                        <p:tgtEl>
                                          <p:spTgt spid="225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0" grpId="0" animBg="1"/>
      <p:bldP spid="225291"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58370" name="Rectangle 141"/>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p>
        </p:txBody>
      </p:sp>
      <p:pic>
        <p:nvPicPr>
          <p:cNvPr id="58371" name="Picture 145" descr="09"/>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127000" y="101600"/>
            <a:ext cx="13716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146"/>
          <p:cNvSpPr txBox="1">
            <a:spLocks noChangeArrowheads="1"/>
          </p:cNvSpPr>
          <p:nvPr/>
        </p:nvSpPr>
        <p:spPr bwMode="auto">
          <a:xfrm>
            <a:off x="1647825" y="171450"/>
            <a:ext cx="22352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1400" b="1">
                <a:solidFill>
                  <a:schemeClr val="folHlink"/>
                </a:solidFill>
              </a:rPr>
              <a:t>1 Оптическое волокно</a:t>
            </a:r>
          </a:p>
          <a:p>
            <a:pPr algn="l"/>
            <a:r>
              <a:rPr lang="ru-RU" altLang="ru-RU" sz="1400" b="1">
                <a:solidFill>
                  <a:schemeClr val="folHlink"/>
                </a:solidFill>
              </a:rPr>
              <a:t>2. Наружная оболочка - плотное буферное покрытие</a:t>
            </a:r>
          </a:p>
        </p:txBody>
      </p:sp>
      <p:sp>
        <p:nvSpPr>
          <p:cNvPr id="58373" name="Rectangle 147"/>
          <p:cNvSpPr>
            <a:spLocks noChangeArrowheads="1"/>
          </p:cNvSpPr>
          <p:nvPr/>
        </p:nvSpPr>
        <p:spPr bwMode="auto">
          <a:xfrm>
            <a:off x="0" y="1346200"/>
            <a:ext cx="3651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400" b="1">
                <a:solidFill>
                  <a:schemeClr val="tx2"/>
                </a:solidFill>
              </a:rPr>
              <a:t>Рис. 26.  Конструкция ОК марки ОБО.</a:t>
            </a:r>
          </a:p>
        </p:txBody>
      </p:sp>
      <p:pic>
        <p:nvPicPr>
          <p:cNvPr id="58374" name="Picture 148"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400" y="203200"/>
            <a:ext cx="1714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149"/>
          <p:cNvSpPr>
            <a:spLocks noChangeArrowheads="1"/>
          </p:cNvSpPr>
          <p:nvPr/>
        </p:nvSpPr>
        <p:spPr bwMode="auto">
          <a:xfrm>
            <a:off x="3733800" y="1874838"/>
            <a:ext cx="2298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400" b="1">
                <a:solidFill>
                  <a:schemeClr val="tx2"/>
                </a:solidFill>
              </a:rPr>
              <a:t>Рис. 27.  Конструкция</a:t>
            </a:r>
          </a:p>
          <a:p>
            <a:r>
              <a:rPr lang="ru-RU" altLang="ru-RU" sz="1400" b="1">
                <a:solidFill>
                  <a:schemeClr val="tx2"/>
                </a:solidFill>
              </a:rPr>
              <a:t>ОК марки ОБН.</a:t>
            </a:r>
          </a:p>
        </p:txBody>
      </p:sp>
      <p:sp>
        <p:nvSpPr>
          <p:cNvPr id="58376" name="Text Box 150"/>
          <p:cNvSpPr txBox="1">
            <a:spLocks noChangeArrowheads="1"/>
          </p:cNvSpPr>
          <p:nvPr/>
        </p:nvSpPr>
        <p:spPr bwMode="auto">
          <a:xfrm>
            <a:off x="6080125" y="234950"/>
            <a:ext cx="2603500"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400" b="1">
                <a:solidFill>
                  <a:schemeClr val="folHlink"/>
                </a:solidFill>
              </a:rPr>
              <a:t>1. Оптическое волокно в буферном покрытии (кабель ОБО).</a:t>
            </a:r>
          </a:p>
          <a:p>
            <a:pPr algn="just"/>
            <a:r>
              <a:rPr lang="ru-RU" altLang="ru-RU" sz="1400" b="1">
                <a:solidFill>
                  <a:schemeClr val="folHlink"/>
                </a:solidFill>
              </a:rPr>
              <a:t>2. Упрочняющие элементы (арамидные пряди).</a:t>
            </a:r>
          </a:p>
          <a:p>
            <a:pPr algn="just"/>
            <a:r>
              <a:rPr lang="ru-RU" altLang="ru-RU" sz="1400" b="1">
                <a:solidFill>
                  <a:schemeClr val="folHlink"/>
                </a:solidFill>
              </a:rPr>
              <a:t>3. Наружная оболочка:</a:t>
            </a:r>
          </a:p>
          <a:p>
            <a:pPr algn="just"/>
            <a:r>
              <a:rPr lang="ru-RU" altLang="ru-RU" sz="1400" b="1">
                <a:solidFill>
                  <a:schemeClr val="folHlink"/>
                </a:solidFill>
              </a:rPr>
              <a:t>- из материала, не распространяющего горение (ОБН);</a:t>
            </a:r>
          </a:p>
          <a:p>
            <a:pPr algn="just"/>
            <a:r>
              <a:rPr lang="ru-RU" altLang="ru-RU" sz="1400" b="1">
                <a:solidFill>
                  <a:schemeClr val="folHlink"/>
                </a:solidFill>
              </a:rPr>
              <a:t>- из не содержащего галогены материала, не распространяющего горение (ОБГ).</a:t>
            </a:r>
          </a:p>
        </p:txBody>
      </p:sp>
      <p:pic>
        <p:nvPicPr>
          <p:cNvPr id="58377" name="Picture 151" descr="Конструкц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2603500"/>
            <a:ext cx="3805238" cy="22050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8378" name="Picture 152" descr="Миникабели Simplex, Duple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 y="4787900"/>
            <a:ext cx="3810000" cy="476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8379" name="Rectangle 153"/>
          <p:cNvSpPr>
            <a:spLocks noChangeArrowheads="1"/>
          </p:cNvSpPr>
          <p:nvPr/>
        </p:nvSpPr>
        <p:spPr bwMode="auto">
          <a:xfrm>
            <a:off x="644525" y="5329238"/>
            <a:ext cx="29035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400" b="1">
                <a:solidFill>
                  <a:schemeClr val="tx2"/>
                </a:solidFill>
              </a:rPr>
              <a:t>Рис. 28.  Оптический миникабель</a:t>
            </a:r>
          </a:p>
          <a:p>
            <a:r>
              <a:rPr lang="ru-RU" altLang="ru-RU" sz="1400" b="1">
                <a:solidFill>
                  <a:schemeClr val="tx2"/>
                </a:solidFill>
              </a:rPr>
              <a:t>Simplex, Duplex  (Саранскабель).</a:t>
            </a:r>
          </a:p>
        </p:txBody>
      </p:sp>
      <p:pic>
        <p:nvPicPr>
          <p:cNvPr id="58380" name="Picture 154" descr="[ОК-М2(2,9/0,9)-62,5-0,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3416300"/>
            <a:ext cx="236378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1" name="Rectangle 155"/>
          <p:cNvSpPr>
            <a:spLocks noChangeArrowheads="1"/>
          </p:cNvSpPr>
          <p:nvPr/>
        </p:nvSpPr>
        <p:spPr bwMode="auto">
          <a:xfrm>
            <a:off x="4794250" y="4826000"/>
            <a:ext cx="383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1400" b="1">
                <a:solidFill>
                  <a:schemeClr val="tx2"/>
                </a:solidFill>
              </a:rPr>
              <a:t>Рис. 29.  Конструкция ОК марки ОК/М2.</a:t>
            </a:r>
          </a:p>
        </p:txBody>
      </p:sp>
      <p:sp>
        <p:nvSpPr>
          <p:cNvPr id="58382" name="Text Box 156"/>
          <p:cNvSpPr txBox="1">
            <a:spLocks noChangeArrowheads="1"/>
          </p:cNvSpPr>
          <p:nvPr/>
        </p:nvSpPr>
        <p:spPr bwMode="auto">
          <a:xfrm>
            <a:off x="4619625" y="5260975"/>
            <a:ext cx="4318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400" b="1">
                <a:solidFill>
                  <a:schemeClr val="folHlink"/>
                </a:solidFill>
              </a:rPr>
              <a:t>1. Оптическое волокно (птический модуль диаметром 0,9 мм).</a:t>
            </a:r>
          </a:p>
          <a:p>
            <a:pPr algn="just"/>
            <a:r>
              <a:rPr lang="ru-RU" altLang="ru-RU" sz="1400" b="1">
                <a:solidFill>
                  <a:schemeClr val="folHlink"/>
                </a:solidFill>
              </a:rPr>
              <a:t>2. Упрочняющие арамидные нити.</a:t>
            </a:r>
          </a:p>
          <a:p>
            <a:pPr algn="just"/>
            <a:r>
              <a:rPr lang="ru-RU" altLang="ru-RU" sz="1400" b="1">
                <a:solidFill>
                  <a:schemeClr val="folHlink"/>
                </a:solidFill>
              </a:rPr>
              <a:t>3. Наружная оболочка из ПВХ пластиката.</a:t>
            </a:r>
          </a:p>
        </p:txBody>
      </p:sp>
    </p:spTree>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2" descr="Гибридный кабель"/>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7188" y="1057275"/>
            <a:ext cx="4208462"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28" name="WordArt 4"/>
          <p:cNvSpPr>
            <a:spLocks noChangeArrowheads="1" noChangeShapeType="1" noTextEdit="1"/>
          </p:cNvSpPr>
          <p:nvPr/>
        </p:nvSpPr>
        <p:spPr bwMode="auto">
          <a:xfrm>
            <a:off x="2579688" y="155575"/>
            <a:ext cx="3946525" cy="433388"/>
          </a:xfrm>
          <a:prstGeom prst="rect">
            <a:avLst/>
          </a:prstGeom>
        </p:spPr>
        <p:txBody>
          <a:bodyPr wrap="none" fromWordArt="1">
            <a:prstTxWarp prst="textPlain">
              <a:avLst>
                <a:gd name="adj" fmla="val 50000"/>
              </a:avLst>
            </a:prstTxWarp>
          </a:bodyPr>
          <a:lstStyle/>
          <a:p>
            <a:r>
              <a:rPr lang="ru-RU" sz="3600" kern="10">
                <a:ln w="0">
                  <a:solidFill>
                    <a:schemeClr val="tx1"/>
                  </a:solidFill>
                  <a:round/>
                  <a:headEnd/>
                  <a:tailEnd/>
                </a:ln>
                <a:gradFill rotWithShape="1">
                  <a:gsLst>
                    <a:gs pos="0">
                      <a:schemeClr val="bg1"/>
                    </a:gs>
                    <a:gs pos="100000">
                      <a:srgbClr val="FF3300"/>
                    </a:gs>
                  </a:gsLst>
                  <a:lin ang="5400000" scaled="1"/>
                </a:gradFill>
                <a:effectLst>
                  <a:outerShdw dist="35921" dir="2700000" algn="ctr" rotWithShape="0">
                    <a:srgbClr val="9999FF">
                      <a:alpha val="79999"/>
                    </a:srgbClr>
                  </a:outerShdw>
                </a:effectLst>
                <a:latin typeface="Impact"/>
              </a:rPr>
              <a:t>Гибридный кабель</a:t>
            </a:r>
          </a:p>
        </p:txBody>
      </p:sp>
      <p:sp>
        <p:nvSpPr>
          <p:cNvPr id="59396" name="Rectangle 5"/>
          <p:cNvSpPr>
            <a:spLocks noChangeArrowheads="1"/>
          </p:cNvSpPr>
          <p:nvPr/>
        </p:nvSpPr>
        <p:spPr bwMode="auto">
          <a:xfrm>
            <a:off x="4826000" y="2535238"/>
            <a:ext cx="39116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800">
                <a:cs typeface="Times New Roman" pitchFamily="18" charset="0"/>
              </a:rPr>
              <a:t>Это особый тип кабелей, который применяется в случаях, когда необходимо использование обеих технологий и волоконно-оптической и витой пары.</a:t>
            </a:r>
            <a:endParaRPr lang="ru-RU" altLang="ru-RU" sz="180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2628"/>
                                        </p:tgtEl>
                                        <p:attrNameLst>
                                          <p:attrName>style.visibility</p:attrName>
                                        </p:attrNameLst>
                                      </p:cBhvr>
                                      <p:to>
                                        <p:strVal val="visible"/>
                                      </p:to>
                                    </p:set>
                                    <p:animEffect transition="in" filter="dissolve">
                                      <p:cBhvr>
                                        <p:cTn id="7" dur="500"/>
                                        <p:tgtEl>
                                          <p:spTgt spid="28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32770" name="GLOBE.AVI">
            <a:hlinkClick r:id="" action="ppaction://media"/>
          </p:cNvPr>
          <p:cNvPicPr>
            <a:picLocks noRot="1" noChangeAspect="1" noChangeArrowheads="1"/>
          </p:cNvPicPr>
          <p:nvPr>
            <a:videoFile r:link="rId2"/>
          </p:nvPr>
        </p:nvPicPr>
        <p:blipFill>
          <a:blip r:embed="rId4">
            <a:extLst>
              <a:ext uri="{28A0092B-C50C-407E-A947-70E740481C1C}">
                <a14:useLocalDpi xmlns:a14="http://schemas.microsoft.com/office/drawing/2010/main" val="0"/>
              </a:ext>
            </a:extLst>
          </a:blip>
          <a:srcRect/>
          <a:stretch>
            <a:fillRect/>
          </a:stretch>
        </p:blipFill>
        <p:spPr bwMode="auto">
          <a:xfrm>
            <a:off x="457200" y="88900"/>
            <a:ext cx="8458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277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32770"/>
                </p:tgtEl>
              </p:cMediaNode>
            </p:video>
            <p:seq concurrent="1" nextAc="seek">
              <p:cTn id="8" restart="whenNotActive" fill="hold" evtFilter="cancelBubble" nodeType="interactiveSeq">
                <p:stCondLst>
                  <p:cond evt="onClick" delay="0">
                    <p:tgtEl>
                      <p:spTgt spid="3277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2770"/>
                                        </p:tgtEl>
                                      </p:cBhvr>
                                    </p:cmd>
                                  </p:childTnLst>
                                </p:cTn>
                              </p:par>
                            </p:childTnLst>
                          </p:cTn>
                        </p:par>
                      </p:childTnLst>
                    </p:cTn>
                  </p:par>
                </p:childTnLst>
              </p:cTn>
              <p:nextCondLst>
                <p:cond evt="onClick" delay="0">
                  <p:tgtEl>
                    <p:spTgt spid="3277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CC"/>
            </a:gs>
            <a:gs pos="100000">
              <a:srgbClr val="00005E"/>
            </a:gs>
          </a:gsLst>
          <a:path path="shape">
            <a:fillToRect l="50000" t="50000" r="50000" b="50000"/>
          </a:path>
        </a:gradFill>
        <a:effectLst/>
      </p:bgPr>
    </p:bg>
    <p:spTree>
      <p:nvGrpSpPr>
        <p:cNvPr id="1" name=""/>
        <p:cNvGrpSpPr/>
        <p:nvPr/>
      </p:nvGrpSpPr>
      <p:grpSpPr>
        <a:xfrm>
          <a:off x="0" y="0"/>
          <a:ext cx="0" cy="0"/>
          <a:chOff x="0" y="0"/>
          <a:chExt cx="0" cy="0"/>
        </a:xfrm>
      </p:grpSpPr>
      <p:sp>
        <p:nvSpPr>
          <p:cNvPr id="11266" name="Rectangle 299"/>
          <p:cNvSpPr>
            <a:spLocks noChangeArrowheads="1"/>
          </p:cNvSpPr>
          <p:nvPr/>
        </p:nvSpPr>
        <p:spPr bwMode="auto">
          <a:xfrm>
            <a:off x="203200" y="1625600"/>
            <a:ext cx="8788400" cy="3543300"/>
          </a:xfrm>
          <a:prstGeom prst="rect">
            <a:avLst/>
          </a:prstGeom>
          <a:solidFill>
            <a:srgbClr val="339933"/>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solidFill>
                <a:srgbClr val="66CCFF"/>
              </a:solidFill>
            </a:endParaRPr>
          </a:p>
        </p:txBody>
      </p:sp>
      <p:pic>
        <p:nvPicPr>
          <p:cNvPr id="11267" name="Picture 300" descr="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 y="2171700"/>
            <a:ext cx="28368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301"/>
          <p:cNvSpPr txBox="1">
            <a:spLocks noChangeArrowheads="1"/>
          </p:cNvSpPr>
          <p:nvPr/>
        </p:nvSpPr>
        <p:spPr bwMode="auto">
          <a:xfrm>
            <a:off x="3833813" y="2032000"/>
            <a:ext cx="49657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2000" b="1">
                <a:solidFill>
                  <a:schemeClr val="bg1"/>
                </a:solidFill>
              </a:rPr>
              <a:t>1.</a:t>
            </a:r>
            <a:r>
              <a:rPr lang="ru-RU" altLang="ru-RU" sz="2000" b="1"/>
              <a:t> Центральный силовой элемент:</a:t>
            </a:r>
          </a:p>
          <a:p>
            <a:pPr algn="l"/>
            <a:r>
              <a:rPr lang="ru-RU" altLang="ru-RU" sz="2000" b="1">
                <a:solidFill>
                  <a:schemeClr val="bg1"/>
                </a:solidFill>
              </a:rPr>
              <a:t>  -</a:t>
            </a:r>
            <a:r>
              <a:rPr lang="ru-RU" altLang="ru-RU" sz="2000" b="1"/>
              <a:t> диэлектрический (ДПО);</a:t>
            </a:r>
          </a:p>
          <a:p>
            <a:pPr algn="l"/>
            <a:r>
              <a:rPr lang="ru-RU" altLang="ru-RU" sz="2000" b="1">
                <a:solidFill>
                  <a:schemeClr val="bg1"/>
                </a:solidFill>
              </a:rPr>
              <a:t>  -</a:t>
            </a:r>
            <a:r>
              <a:rPr lang="ru-RU" altLang="ru-RU" sz="2000" b="1"/>
              <a:t> стальной (СПО).</a:t>
            </a:r>
          </a:p>
          <a:p>
            <a:pPr algn="l"/>
            <a:r>
              <a:rPr lang="ru-RU" altLang="ru-RU" sz="2000" b="1">
                <a:solidFill>
                  <a:schemeClr val="bg1"/>
                </a:solidFill>
              </a:rPr>
              <a:t>2.</a:t>
            </a:r>
            <a:r>
              <a:rPr lang="ru-RU" altLang="ru-RU" sz="2000" b="1"/>
              <a:t> Оптическое волокно (от 2-х до 12-ти в каждом модуле).</a:t>
            </a:r>
          </a:p>
          <a:p>
            <a:pPr algn="l"/>
            <a:r>
              <a:rPr lang="ru-RU" altLang="ru-RU" sz="2000" b="1">
                <a:solidFill>
                  <a:schemeClr val="bg1"/>
                </a:solidFill>
              </a:rPr>
              <a:t>3.</a:t>
            </a:r>
            <a:r>
              <a:rPr lang="ru-RU" altLang="ru-RU" sz="2000" b="1"/>
              <a:t> Оптический модуль (от 1-го до 12-ти).</a:t>
            </a:r>
          </a:p>
          <a:p>
            <a:pPr algn="l"/>
            <a:r>
              <a:rPr lang="ru-RU" altLang="ru-RU" sz="2000" b="1">
                <a:solidFill>
                  <a:schemeClr val="bg1"/>
                </a:solidFill>
              </a:rPr>
              <a:t>4.</a:t>
            </a:r>
            <a:r>
              <a:rPr lang="ru-RU" altLang="ru-RU" sz="2000" b="1"/>
              <a:t> Гидрофобный заполнитель.</a:t>
            </a:r>
          </a:p>
          <a:p>
            <a:pPr algn="l"/>
            <a:r>
              <a:rPr lang="ru-RU" altLang="ru-RU" sz="2000" b="1">
                <a:solidFill>
                  <a:schemeClr val="bg1"/>
                </a:solidFill>
              </a:rPr>
              <a:t>5.</a:t>
            </a:r>
            <a:r>
              <a:rPr lang="ru-RU" altLang="ru-RU" sz="2000" b="1"/>
              <a:t> Кордель.</a:t>
            </a:r>
          </a:p>
          <a:p>
            <a:pPr algn="l"/>
            <a:r>
              <a:rPr lang="ru-RU" altLang="ru-RU" sz="2000" b="1">
                <a:solidFill>
                  <a:schemeClr val="bg1"/>
                </a:solidFill>
              </a:rPr>
              <a:t>6.</a:t>
            </a:r>
            <a:r>
              <a:rPr lang="ru-RU" altLang="ru-RU" sz="2000" b="1"/>
              <a:t> Полиэтиленовая оболочка.</a:t>
            </a:r>
          </a:p>
        </p:txBody>
      </p:sp>
      <p:sp>
        <p:nvSpPr>
          <p:cNvPr id="11269" name="Rectangle 302"/>
          <p:cNvSpPr>
            <a:spLocks noChangeArrowheads="1"/>
          </p:cNvSpPr>
          <p:nvPr/>
        </p:nvSpPr>
        <p:spPr bwMode="auto">
          <a:xfrm>
            <a:off x="2382838" y="1092200"/>
            <a:ext cx="4284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b="1">
                <a:solidFill>
                  <a:srgbClr val="FF3300"/>
                </a:solidFill>
              </a:rPr>
              <a:t>Конструкция ОК марки ДПО</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99"/>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12290" name="Rectangle 394"/>
          <p:cNvSpPr>
            <a:spLocks noChangeArrowheads="1"/>
          </p:cNvSpPr>
          <p:nvPr/>
        </p:nvSpPr>
        <p:spPr bwMode="auto">
          <a:xfrm>
            <a:off x="0" y="2662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p>
        </p:txBody>
      </p:sp>
      <p:sp>
        <p:nvSpPr>
          <p:cNvPr id="12291" name="Rectangle 404"/>
          <p:cNvSpPr>
            <a:spLocks noChangeArrowheads="1"/>
          </p:cNvSpPr>
          <p:nvPr/>
        </p:nvSpPr>
        <p:spPr bwMode="auto">
          <a:xfrm>
            <a:off x="63500" y="1016000"/>
            <a:ext cx="8991600" cy="5626100"/>
          </a:xfrm>
          <a:prstGeom prst="rect">
            <a:avLst/>
          </a:prstGeom>
          <a:solidFill>
            <a:srgbClr val="339933"/>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solidFill>
                <a:srgbClr val="66CCFF"/>
              </a:solidFill>
            </a:endParaRPr>
          </a:p>
        </p:txBody>
      </p:sp>
      <p:sp>
        <p:nvSpPr>
          <p:cNvPr id="12292" name="Text Box 405"/>
          <p:cNvSpPr txBox="1">
            <a:spLocks noChangeArrowheads="1"/>
          </p:cNvSpPr>
          <p:nvPr/>
        </p:nvSpPr>
        <p:spPr bwMode="auto">
          <a:xfrm>
            <a:off x="3073400" y="998538"/>
            <a:ext cx="5918200" cy="561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36000" rIns="18000" bIns="360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2000" b="1">
                <a:solidFill>
                  <a:schemeClr val="bg1"/>
                </a:solidFill>
              </a:rPr>
              <a:t>1.</a:t>
            </a:r>
            <a:r>
              <a:rPr lang="ru-RU" altLang="ru-RU" sz="2000" b="1"/>
              <a:t> Центральный силовой элемент: - диэлектрический (ДПС, ДАС, ДПН, ДПГ); - стальной (СПС, САС, СПН, СПГ).</a:t>
            </a:r>
          </a:p>
          <a:p>
            <a:pPr algn="l"/>
            <a:r>
              <a:rPr lang="ru-RU" altLang="ru-RU" sz="2000" b="1">
                <a:solidFill>
                  <a:schemeClr val="bg1"/>
                </a:solidFill>
              </a:rPr>
              <a:t>2.</a:t>
            </a:r>
            <a:r>
              <a:rPr lang="ru-RU" altLang="ru-RU" sz="2000" b="1"/>
              <a:t> Оптическое волокно (от 2-х до 12-ти в каждом модуле).</a:t>
            </a:r>
          </a:p>
          <a:p>
            <a:pPr algn="l"/>
            <a:r>
              <a:rPr lang="ru-RU" altLang="ru-RU" sz="2000" b="1">
                <a:solidFill>
                  <a:schemeClr val="bg1"/>
                </a:solidFill>
              </a:rPr>
              <a:t>3.</a:t>
            </a:r>
            <a:r>
              <a:rPr lang="ru-RU" altLang="ru-RU" sz="2000" b="1"/>
              <a:t> Оптический модуль (от 1-го до 12-ти).</a:t>
            </a:r>
          </a:p>
          <a:p>
            <a:pPr algn="l"/>
            <a:r>
              <a:rPr lang="ru-RU" altLang="ru-RU" sz="2000" b="1">
                <a:solidFill>
                  <a:schemeClr val="bg1"/>
                </a:solidFill>
              </a:rPr>
              <a:t>4.</a:t>
            </a:r>
            <a:r>
              <a:rPr lang="ru-RU" altLang="ru-RU" sz="2000" b="1"/>
              <a:t> Алюминиевая лента с полимерным покрытием (ДАС, САС).</a:t>
            </a:r>
          </a:p>
          <a:p>
            <a:pPr algn="l"/>
            <a:r>
              <a:rPr lang="ru-RU" altLang="ru-RU" sz="2000" b="1">
                <a:solidFill>
                  <a:schemeClr val="bg1"/>
                </a:solidFill>
              </a:rPr>
              <a:t>5.</a:t>
            </a:r>
            <a:r>
              <a:rPr lang="ru-RU" altLang="ru-RU" sz="2000" b="1"/>
              <a:t> Внутренняя полиэтиленовая оболочка.</a:t>
            </a:r>
          </a:p>
          <a:p>
            <a:pPr algn="l"/>
            <a:r>
              <a:rPr lang="ru-RU" altLang="ru-RU" sz="2000" b="1">
                <a:solidFill>
                  <a:schemeClr val="bg1"/>
                </a:solidFill>
              </a:rPr>
              <a:t>6.</a:t>
            </a:r>
            <a:r>
              <a:rPr lang="ru-RU" altLang="ru-RU" sz="2000" b="1"/>
              <a:t> Гидрофобный заполнитель.</a:t>
            </a:r>
          </a:p>
          <a:p>
            <a:pPr algn="l"/>
            <a:r>
              <a:rPr lang="ru-RU" altLang="ru-RU" sz="2000" b="1">
                <a:solidFill>
                  <a:schemeClr val="bg1"/>
                </a:solidFill>
              </a:rPr>
              <a:t>7.</a:t>
            </a:r>
            <a:r>
              <a:rPr lang="ru-RU" altLang="ru-RU" sz="2000" b="1"/>
              <a:t> Кордель.</a:t>
            </a:r>
          </a:p>
          <a:p>
            <a:pPr algn="l"/>
            <a:r>
              <a:rPr lang="ru-RU" altLang="ru-RU" sz="2000" b="1">
                <a:solidFill>
                  <a:schemeClr val="bg1"/>
                </a:solidFill>
              </a:rPr>
              <a:t>8.</a:t>
            </a:r>
            <a:r>
              <a:rPr lang="ru-RU" altLang="ru-RU" sz="2000" b="1"/>
              <a:t> Броня из стальных оцинкованных проволок.</a:t>
            </a:r>
          </a:p>
          <a:p>
            <a:pPr algn="l"/>
            <a:r>
              <a:rPr lang="ru-RU" altLang="ru-RU" sz="2000" b="1">
                <a:solidFill>
                  <a:schemeClr val="bg1"/>
                </a:solidFill>
              </a:rPr>
              <a:t>9.</a:t>
            </a:r>
            <a:r>
              <a:rPr lang="ru-RU" altLang="ru-RU" sz="2000" b="1"/>
              <a:t> Наружная оболочка:</a:t>
            </a:r>
          </a:p>
          <a:p>
            <a:pPr algn="l"/>
            <a:r>
              <a:rPr lang="ru-RU" altLang="ru-RU" sz="2000" b="1"/>
              <a:t>  </a:t>
            </a:r>
            <a:r>
              <a:rPr lang="ru-RU" altLang="ru-RU" sz="2000" b="1">
                <a:solidFill>
                  <a:schemeClr val="bg1"/>
                </a:solidFill>
              </a:rPr>
              <a:t>-</a:t>
            </a:r>
            <a:r>
              <a:rPr lang="ru-RU" altLang="ru-RU" sz="2000" b="1"/>
              <a:t> полиэтиленовая (ДПС, СПС, ДАС, САС);</a:t>
            </a:r>
          </a:p>
          <a:p>
            <a:pPr algn="l"/>
            <a:r>
              <a:rPr lang="ru-RU" altLang="ru-RU" sz="2000" b="1"/>
              <a:t> </a:t>
            </a:r>
            <a:r>
              <a:rPr lang="ru-RU" altLang="ru-RU" sz="2000" b="1">
                <a:solidFill>
                  <a:schemeClr val="bg1"/>
                </a:solidFill>
              </a:rPr>
              <a:t> - </a:t>
            </a:r>
            <a:r>
              <a:rPr lang="ru-RU" altLang="ru-RU" sz="2000" b="1"/>
              <a:t>из материала, не распространяющего горение (ДПН, СПН);</a:t>
            </a:r>
          </a:p>
          <a:p>
            <a:pPr algn="l"/>
            <a:r>
              <a:rPr lang="ru-RU" altLang="ru-RU" sz="2000" b="1"/>
              <a:t>  </a:t>
            </a:r>
            <a:r>
              <a:rPr lang="ru-RU" altLang="ru-RU" sz="2000" b="1">
                <a:solidFill>
                  <a:schemeClr val="bg1"/>
                </a:solidFill>
              </a:rPr>
              <a:t>- </a:t>
            </a:r>
            <a:r>
              <a:rPr lang="ru-RU" altLang="ru-RU" sz="2000" b="1"/>
              <a:t>из не содержащего галогены материала, не распространяющего горение (ДПГ, СПГ)</a:t>
            </a:r>
          </a:p>
        </p:txBody>
      </p:sp>
      <p:pic>
        <p:nvPicPr>
          <p:cNvPr id="12293" name="Picture 406" descr="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2552700"/>
            <a:ext cx="28352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407"/>
          <p:cNvSpPr>
            <a:spLocks noChangeArrowheads="1"/>
          </p:cNvSpPr>
          <p:nvPr/>
        </p:nvSpPr>
        <p:spPr bwMode="auto">
          <a:xfrm>
            <a:off x="2387600" y="520700"/>
            <a:ext cx="426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b="1">
                <a:solidFill>
                  <a:srgbClr val="FF3300"/>
                </a:solidFill>
              </a:rPr>
              <a:t>Конструкция ОК марки ДПС</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CC"/>
            </a:gs>
            <a:gs pos="100000">
              <a:srgbClr val="00005E"/>
            </a:gs>
          </a:gsLst>
          <a:path path="shape">
            <a:fillToRect l="50000" t="50000" r="50000" b="50000"/>
          </a:path>
        </a:gradFill>
        <a:effectLst/>
      </p:bgPr>
    </p:bg>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0" y="3128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p>
        </p:txBody>
      </p:sp>
      <p:sp>
        <p:nvSpPr>
          <p:cNvPr id="13315" name="Rectangle 12"/>
          <p:cNvSpPr>
            <a:spLocks noChangeArrowheads="1"/>
          </p:cNvSpPr>
          <p:nvPr/>
        </p:nvSpPr>
        <p:spPr bwMode="auto">
          <a:xfrm>
            <a:off x="63500" y="1320800"/>
            <a:ext cx="8991600" cy="5422900"/>
          </a:xfrm>
          <a:prstGeom prst="rect">
            <a:avLst/>
          </a:prstGeom>
          <a:solidFill>
            <a:srgbClr val="339933"/>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solidFill>
                <a:srgbClr val="66CCFF"/>
              </a:solidFill>
            </a:endParaRPr>
          </a:p>
        </p:txBody>
      </p:sp>
      <p:pic>
        <p:nvPicPr>
          <p:cNvPr id="13316" name="Picture 13" descr="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700" y="2768600"/>
            <a:ext cx="28352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4"/>
          <p:cNvSpPr txBox="1">
            <a:spLocks noChangeArrowheads="1"/>
          </p:cNvSpPr>
          <p:nvPr/>
        </p:nvSpPr>
        <p:spPr bwMode="auto">
          <a:xfrm>
            <a:off x="3186113" y="1435100"/>
            <a:ext cx="58039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2000" b="1">
                <a:solidFill>
                  <a:schemeClr val="bg1"/>
                </a:solidFill>
              </a:rPr>
              <a:t>1.</a:t>
            </a:r>
            <a:r>
              <a:rPr lang="ru-RU" altLang="ru-RU" sz="2000" b="1"/>
              <a:t> Диэлектрический центральный силовой элемент.</a:t>
            </a:r>
          </a:p>
          <a:p>
            <a:pPr algn="l"/>
            <a:r>
              <a:rPr lang="ru-RU" altLang="ru-RU" sz="2000" b="1">
                <a:solidFill>
                  <a:schemeClr val="bg1"/>
                </a:solidFill>
              </a:rPr>
              <a:t>2.</a:t>
            </a:r>
            <a:r>
              <a:rPr lang="ru-RU" altLang="ru-RU" sz="2000" b="1"/>
              <a:t> Оптическое волокно (от 2-х до 12-ти в каждом модуле).</a:t>
            </a:r>
          </a:p>
          <a:p>
            <a:pPr algn="l"/>
            <a:r>
              <a:rPr lang="ru-RU" altLang="ru-RU" sz="2000" b="1">
                <a:solidFill>
                  <a:schemeClr val="bg1"/>
                </a:solidFill>
              </a:rPr>
              <a:t>3.</a:t>
            </a:r>
            <a:r>
              <a:rPr lang="ru-RU" altLang="ru-RU" sz="2000" b="1"/>
              <a:t> Оптический модуль (от 1-го до 12-ти).</a:t>
            </a:r>
          </a:p>
          <a:p>
            <a:pPr algn="l"/>
            <a:r>
              <a:rPr lang="ru-RU" altLang="ru-RU" sz="2000" b="1">
                <a:solidFill>
                  <a:schemeClr val="bg1"/>
                </a:solidFill>
              </a:rPr>
              <a:t>4.</a:t>
            </a:r>
            <a:r>
              <a:rPr lang="ru-RU" altLang="ru-RU" sz="2000" b="1"/>
              <a:t> Внутренняя оболочка (отсутствует у ДОМ, ДОК).</a:t>
            </a:r>
          </a:p>
          <a:p>
            <a:pPr algn="l"/>
            <a:r>
              <a:rPr lang="ru-RU" altLang="ru-RU" sz="2000" b="1">
                <a:solidFill>
                  <a:schemeClr val="bg1"/>
                </a:solidFill>
              </a:rPr>
              <a:t>5.</a:t>
            </a:r>
            <a:r>
              <a:rPr lang="ru-RU" altLang="ru-RU" sz="2000" b="1"/>
              <a:t> Кордель.</a:t>
            </a:r>
          </a:p>
          <a:p>
            <a:pPr algn="l"/>
            <a:r>
              <a:rPr lang="ru-RU" altLang="ru-RU" sz="2000" b="1">
                <a:solidFill>
                  <a:schemeClr val="bg1"/>
                </a:solidFill>
              </a:rPr>
              <a:t>6.</a:t>
            </a:r>
            <a:r>
              <a:rPr lang="ru-RU" altLang="ru-RU" sz="2000" b="1"/>
              <a:t> Гидрофобный заполнитель.</a:t>
            </a:r>
          </a:p>
          <a:p>
            <a:pPr algn="l"/>
            <a:r>
              <a:rPr lang="ru-RU" altLang="ru-RU" sz="2000" b="1">
                <a:solidFill>
                  <a:schemeClr val="bg1"/>
                </a:solidFill>
              </a:rPr>
              <a:t>7. </a:t>
            </a:r>
            <a:r>
              <a:rPr lang="ru-RU" altLang="ru-RU" sz="2000" b="1"/>
              <a:t>Повив из несущих силовых элементов (диэлектрических стержней).</a:t>
            </a:r>
          </a:p>
          <a:p>
            <a:pPr algn="l"/>
            <a:r>
              <a:rPr lang="ru-RU" altLang="ru-RU" sz="2000" b="1">
                <a:solidFill>
                  <a:schemeClr val="bg1"/>
                </a:solidFill>
              </a:rPr>
              <a:t>8.</a:t>
            </a:r>
            <a:r>
              <a:rPr lang="ru-RU" altLang="ru-RU" sz="2000" b="1"/>
              <a:t> Наружная оболочка:</a:t>
            </a:r>
          </a:p>
          <a:p>
            <a:pPr algn="l"/>
            <a:r>
              <a:rPr lang="ru-RU" altLang="ru-RU" sz="2000" b="1">
                <a:solidFill>
                  <a:schemeClr val="bg1"/>
                </a:solidFill>
              </a:rPr>
              <a:t>  - </a:t>
            </a:r>
            <a:r>
              <a:rPr lang="ru-RU" altLang="ru-RU" sz="2000" b="1"/>
              <a:t>полиэтиленовая (ДПМ, ДОМ) для применения в электрических полях с потенциалом до 12 кВ;</a:t>
            </a:r>
          </a:p>
          <a:p>
            <a:pPr algn="l"/>
            <a:r>
              <a:rPr lang="ru-RU" altLang="ru-RU" sz="2000" b="1">
                <a:solidFill>
                  <a:schemeClr val="bg1"/>
                </a:solidFill>
              </a:rPr>
              <a:t>  -</a:t>
            </a:r>
            <a:r>
              <a:rPr lang="ru-RU" altLang="ru-RU" sz="2000" b="1"/>
              <a:t> из дугостойкого материала (ДПК, ДОК) для применения в электрических полях с потенциалом до 25 кВ</a:t>
            </a:r>
          </a:p>
        </p:txBody>
      </p:sp>
      <p:sp>
        <p:nvSpPr>
          <p:cNvPr id="13318" name="Rectangle 15"/>
          <p:cNvSpPr>
            <a:spLocks noChangeArrowheads="1"/>
          </p:cNvSpPr>
          <p:nvPr/>
        </p:nvSpPr>
        <p:spPr bwMode="auto">
          <a:xfrm>
            <a:off x="2319338" y="774700"/>
            <a:ext cx="4411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b="1">
                <a:solidFill>
                  <a:srgbClr val="FF3300"/>
                </a:solidFill>
              </a:rPr>
              <a:t>Конструкция ОК марки ДПМ </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CC"/>
            </a:gs>
            <a:gs pos="100000">
              <a:srgbClr val="00005E"/>
            </a:gs>
          </a:gsLst>
          <a:path path="shape">
            <a:fillToRect l="50000" t="50000" r="50000" b="50000"/>
          </a:path>
        </a:gradFill>
        <a:effectLst/>
      </p:bgPr>
    </p:bg>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63500" y="1181100"/>
            <a:ext cx="8991600" cy="5524500"/>
          </a:xfrm>
          <a:prstGeom prst="rect">
            <a:avLst/>
          </a:prstGeom>
          <a:solidFill>
            <a:srgbClr val="339933"/>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ru-RU" altLang="ru-RU">
              <a:solidFill>
                <a:srgbClr val="66CCFF"/>
              </a:solidFill>
            </a:endParaRPr>
          </a:p>
        </p:txBody>
      </p:sp>
      <p:pic>
        <p:nvPicPr>
          <p:cNvPr id="14339" name="Picture 8" descr="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700" y="2362200"/>
            <a:ext cx="2986088"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9"/>
          <p:cNvSpPr txBox="1">
            <a:spLocks noChangeArrowheads="1"/>
          </p:cNvSpPr>
          <p:nvPr/>
        </p:nvSpPr>
        <p:spPr bwMode="auto">
          <a:xfrm>
            <a:off x="3313113" y="1190625"/>
            <a:ext cx="56261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ru-RU" altLang="ru-RU" sz="2000" b="1"/>
              <a:t>1.</a:t>
            </a:r>
            <a:r>
              <a:rPr lang="ru-RU" altLang="ru-RU" sz="2000" b="1">
                <a:solidFill>
                  <a:schemeClr val="bg1"/>
                </a:solidFill>
              </a:rPr>
              <a:t> Диэлектрический центральный силовой элемент.</a:t>
            </a:r>
          </a:p>
          <a:p>
            <a:pPr algn="l"/>
            <a:r>
              <a:rPr lang="ru-RU" altLang="ru-RU" sz="2000" b="1"/>
              <a:t>2.</a:t>
            </a:r>
            <a:r>
              <a:rPr lang="ru-RU" altLang="ru-RU" sz="2000" b="1">
                <a:solidFill>
                  <a:schemeClr val="bg1"/>
                </a:solidFill>
              </a:rPr>
              <a:t> Оптическое волокно (от 2-х до 12-ти в каждом модуле).</a:t>
            </a:r>
          </a:p>
          <a:p>
            <a:pPr algn="l"/>
            <a:r>
              <a:rPr lang="ru-RU" altLang="ru-RU" sz="2000" b="1"/>
              <a:t>3.</a:t>
            </a:r>
            <a:r>
              <a:rPr lang="ru-RU" altLang="ru-RU" sz="2000" b="1">
                <a:solidFill>
                  <a:schemeClr val="bg1"/>
                </a:solidFill>
              </a:rPr>
              <a:t> Оптический модуль (от 1-го до 5-ти).</a:t>
            </a:r>
          </a:p>
          <a:p>
            <a:pPr algn="l"/>
            <a:r>
              <a:rPr lang="ru-RU" altLang="ru-RU" sz="2000" b="1"/>
              <a:t>4.</a:t>
            </a:r>
            <a:r>
              <a:rPr lang="ru-RU" altLang="ru-RU" sz="2000" b="1">
                <a:solidFill>
                  <a:schemeClr val="bg1"/>
                </a:solidFill>
              </a:rPr>
              <a:t> Кордель.</a:t>
            </a:r>
          </a:p>
          <a:p>
            <a:pPr algn="l"/>
            <a:r>
              <a:rPr lang="ru-RU" altLang="ru-RU" sz="2000" b="1">
                <a:solidFill>
                  <a:schemeClr val="bg1"/>
                </a:solidFill>
              </a:rPr>
              <a:t>Двухслойная внутренняя оболочка:</a:t>
            </a:r>
          </a:p>
          <a:p>
            <a:pPr algn="l"/>
            <a:r>
              <a:rPr lang="ru-RU" altLang="ru-RU" sz="2000" b="1"/>
              <a:t>5.</a:t>
            </a:r>
            <a:r>
              <a:rPr lang="ru-RU" altLang="ru-RU" sz="2000" b="1">
                <a:solidFill>
                  <a:schemeClr val="bg1"/>
                </a:solidFill>
              </a:rPr>
              <a:t> Алюминиевая лента с полимерным покрытием.</a:t>
            </a:r>
          </a:p>
          <a:p>
            <a:pPr algn="l"/>
            <a:r>
              <a:rPr lang="ru-RU" altLang="ru-RU" sz="2000" b="1"/>
              <a:t>6.</a:t>
            </a:r>
            <a:r>
              <a:rPr lang="ru-RU" altLang="ru-RU" sz="2000" b="1">
                <a:solidFill>
                  <a:schemeClr val="bg1"/>
                </a:solidFill>
              </a:rPr>
              <a:t> Полиэтиленовый слой.</a:t>
            </a:r>
          </a:p>
          <a:p>
            <a:pPr algn="l"/>
            <a:r>
              <a:rPr lang="ru-RU" altLang="ru-RU" sz="2000" b="1"/>
              <a:t>7.</a:t>
            </a:r>
            <a:r>
              <a:rPr lang="ru-RU" altLang="ru-RU" sz="2000" b="1">
                <a:solidFill>
                  <a:schemeClr val="bg1"/>
                </a:solidFill>
              </a:rPr>
              <a:t> Гидрофобный заполнитель.</a:t>
            </a:r>
          </a:p>
          <a:p>
            <a:pPr algn="l"/>
            <a:r>
              <a:rPr lang="ru-RU" altLang="ru-RU" sz="2000" b="1"/>
              <a:t>8.</a:t>
            </a:r>
            <a:r>
              <a:rPr lang="ru-RU" altLang="ru-RU" sz="2000" b="1">
                <a:solidFill>
                  <a:schemeClr val="bg1"/>
                </a:solidFill>
              </a:rPr>
              <a:t> Первая броня из стальных оцинкованных проволок.</a:t>
            </a:r>
          </a:p>
          <a:p>
            <a:pPr algn="l"/>
            <a:r>
              <a:rPr lang="ru-RU" altLang="ru-RU" sz="2000" b="1"/>
              <a:t>9.</a:t>
            </a:r>
            <a:r>
              <a:rPr lang="ru-RU" altLang="ru-RU" sz="2000" b="1">
                <a:solidFill>
                  <a:schemeClr val="bg1"/>
                </a:solidFill>
              </a:rPr>
              <a:t> Промежуточная полиэтиленовая оболочка (может отсутствовать).</a:t>
            </a:r>
          </a:p>
          <a:p>
            <a:pPr algn="l"/>
            <a:r>
              <a:rPr lang="ru-RU" altLang="ru-RU" sz="2000" b="1"/>
              <a:t>10.</a:t>
            </a:r>
            <a:r>
              <a:rPr lang="ru-RU" altLang="ru-RU" sz="2000" b="1">
                <a:solidFill>
                  <a:schemeClr val="bg1"/>
                </a:solidFill>
              </a:rPr>
              <a:t> Вторая броня из стальных оцинкованных проволок.</a:t>
            </a:r>
          </a:p>
          <a:p>
            <a:pPr algn="l"/>
            <a:r>
              <a:rPr lang="ru-RU" altLang="ru-RU" sz="2000" b="1"/>
              <a:t>11.</a:t>
            </a:r>
            <a:r>
              <a:rPr lang="ru-RU" altLang="ru-RU" sz="2000" b="1">
                <a:solidFill>
                  <a:schemeClr val="bg1"/>
                </a:solidFill>
              </a:rPr>
              <a:t> Наружная полиэтиленовая оболочка.</a:t>
            </a:r>
          </a:p>
        </p:txBody>
      </p:sp>
      <p:sp>
        <p:nvSpPr>
          <p:cNvPr id="14341" name="Rectangle 10"/>
          <p:cNvSpPr>
            <a:spLocks noChangeArrowheads="1"/>
          </p:cNvSpPr>
          <p:nvPr/>
        </p:nvSpPr>
        <p:spPr bwMode="auto">
          <a:xfrm>
            <a:off x="2390775" y="609600"/>
            <a:ext cx="424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ru-RU" altLang="ru-RU" b="1">
                <a:solidFill>
                  <a:srgbClr val="FF3300"/>
                </a:solidFill>
              </a:rPr>
              <a:t>Конструкция ОК марки ДА2</a:t>
            </a:r>
            <a:r>
              <a:rPr lang="ru-RU" altLang="ru-RU" sz="2000" b="1">
                <a:solidFill>
                  <a:schemeClr val="folHlink"/>
                </a:solidFill>
              </a:rPr>
              <a:t> </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theme/theme1.xml><?xml version="1.0" encoding="utf-8"?>
<a:theme xmlns:a="http://schemas.openxmlformats.org/drawingml/2006/main" name="Пульс">
  <a:themeElements>
    <a:clrScheme name="">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Пульс">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Пульс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Пульс 2">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Пульс 3">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Пульс 4">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Пульс 5">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ульс 2">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themeOverride>
</file>

<file path=ppt/theme/themeOverride2.xml><?xml version="1.0" encoding="utf-8"?>
<a:themeOverride xmlns:a="http://schemas.openxmlformats.org/drawingml/2006/main">
  <a:clrScheme name="Пульс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themeOverride>
</file>

<file path=docProps/app.xml><?xml version="1.0" encoding="utf-8"?>
<Properties xmlns="http://schemas.openxmlformats.org/officeDocument/2006/extended-properties" xmlns:vt="http://schemas.openxmlformats.org/officeDocument/2006/docPropsVTypes">
  <Template>C:\Program Files\Microsoft Office\Шаблоны\Дизайны презентаций\Пульс.pot</Template>
  <TotalTime>6272</TotalTime>
  <Words>5494</Words>
  <Application>Microsoft Office PowerPoint</Application>
  <PresentationFormat>Экран (4:3)</PresentationFormat>
  <Paragraphs>499</Paragraphs>
  <Slides>57</Slides>
  <Notes>0</Notes>
  <HiddenSlides>0</HiddenSlides>
  <MMClips>1</MMClips>
  <ScaleCrop>false</ScaleCrop>
  <HeadingPairs>
    <vt:vector size="8" baseType="variant">
      <vt:variant>
        <vt:lpstr>Тема</vt:lpstr>
      </vt:variant>
      <vt:variant>
        <vt:i4>1</vt:i4>
      </vt:variant>
      <vt:variant>
        <vt:lpstr>Внедренные серверы OLE</vt:lpstr>
      </vt:variant>
      <vt:variant>
        <vt:i4>2</vt:i4>
      </vt:variant>
      <vt:variant>
        <vt:lpstr>Заголовки слайдов</vt:lpstr>
      </vt:variant>
      <vt:variant>
        <vt:i4>57</vt:i4>
      </vt:variant>
      <vt:variant>
        <vt:lpstr>Произвольные показы</vt:lpstr>
      </vt:variant>
      <vt:variant>
        <vt:i4>1</vt:i4>
      </vt:variant>
    </vt:vector>
  </HeadingPairs>
  <TitlesOfParts>
    <vt:vector size="61" baseType="lpstr">
      <vt:lpstr>Пульс</vt:lpstr>
      <vt:lpstr>Visio</vt:lpstr>
      <vt:lpstr>VISIO</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демонстрация 1</vt:lpstr>
    </vt:vector>
  </TitlesOfParts>
  <Company>К-21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Современное состояние, перспективы развития и применения средств связи оптического диапазона</dc:title>
  <dc:creator>Мельников С.В.</dc:creator>
  <cp:lastModifiedBy>Admin</cp:lastModifiedBy>
  <cp:revision>1183</cp:revision>
  <dcterms:created xsi:type="dcterms:W3CDTF">1999-04-06T13:11:29Z</dcterms:created>
  <dcterms:modified xsi:type="dcterms:W3CDTF">2019-02-11T13:46:59Z</dcterms:modified>
</cp:coreProperties>
</file>